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sldIdLst>
    <p:sldId id="256" r:id="rId3"/>
    <p:sldId id="257" r:id="rId4"/>
    <p:sldId id="263" r:id="rId5"/>
    <p:sldId id="264" r:id="rId6"/>
    <p:sldId id="262" r:id="rId7"/>
    <p:sldId id="260" r:id="rId8"/>
    <p:sldId id="261" r:id="rId9"/>
    <p:sldId id="274" r:id="rId10"/>
    <p:sldId id="265" r:id="rId11"/>
    <p:sldId id="266" r:id="rId12"/>
    <p:sldId id="267" r:id="rId13"/>
    <p:sldId id="268" r:id="rId14"/>
    <p:sldId id="270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2" autoAdjust="0"/>
    <p:restoredTop sz="89277" autoAdjust="0"/>
  </p:normalViewPr>
  <p:slideViewPr>
    <p:cSldViewPr>
      <p:cViewPr varScale="1">
        <p:scale>
          <a:sx n="109" d="100"/>
          <a:sy n="109" d="100"/>
        </p:scale>
        <p:origin x="120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3B485-81AF-4CDB-9C01-BD96489CE8C1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5B07-7B32-4C01-A8D7-BD825825E3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5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>
                <a:lumMod val="95000"/>
              </a:schemeClr>
            </a:gs>
            <a:gs pos="99000">
              <a:schemeClr val="bg1">
                <a:lumMod val="6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691196551_6da7111c35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180528" y="0"/>
            <a:ext cx="9144000" cy="28956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63123" y="3068960"/>
            <a:ext cx="818499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3600" b="1" spc="100" dirty="0" smtClean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lt"/>
              </a:rPr>
              <a:t>Черниш Н.Й.</a:t>
            </a:r>
          </a:p>
          <a:p>
            <a:pPr algn="r"/>
            <a:r>
              <a:rPr lang="uk-UA" sz="3600" b="1" spc="100" dirty="0" smtClean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lt"/>
              </a:rPr>
              <a:t>Творення нових соціальних порядків </a:t>
            </a:r>
          </a:p>
          <a:p>
            <a:pPr algn="r"/>
            <a:r>
              <a:rPr lang="uk-UA" sz="3600" b="1" spc="100" dirty="0" smtClean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lt"/>
              </a:rPr>
              <a:t>в умовах російсько-української війни</a:t>
            </a:r>
          </a:p>
          <a:p>
            <a:pPr algn="r"/>
            <a:endParaRPr lang="uk-UA" sz="2400" spc="100" dirty="0" smtClean="0">
              <a:solidFill>
                <a:schemeClr val="tx1">
                  <a:alpha val="88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lt"/>
            </a:endParaRPr>
          </a:p>
          <a:p>
            <a:pPr algn="r"/>
            <a:r>
              <a:rPr lang="uk-UA" sz="2400" spc="100" dirty="0" smtClean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lt"/>
              </a:rPr>
              <a:t>Виступ на ХІІІ Львівському соціологічному форумі</a:t>
            </a:r>
          </a:p>
          <a:p>
            <a:pPr algn="r"/>
            <a:r>
              <a:rPr lang="uk-UA" sz="2400" spc="100" dirty="0" smtClean="0">
                <a:solidFill>
                  <a:schemeClr val="tx1">
                    <a:alpha val="88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+mj-lt"/>
              </a:rPr>
              <a:t> 5 квітня 2023 р.</a:t>
            </a:r>
          </a:p>
          <a:p>
            <a:pPr algn="r"/>
            <a:endParaRPr lang="uk-UA" sz="2400" spc="100" dirty="0">
              <a:solidFill>
                <a:schemeClr val="tx1">
                  <a:alpha val="88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lt"/>
            </a:endParaRPr>
          </a:p>
          <a:p>
            <a:pPr algn="r"/>
            <a:endParaRPr lang="uk-UA" sz="2400" spc="100" dirty="0">
              <a:solidFill>
                <a:schemeClr val="tx1">
                  <a:alpha val="88000"/>
                </a:schemeClr>
              </a:solidFill>
              <a:effectLst>
                <a:reflection blurRad="6350" stA="60000" endA="900" endPos="58000" dir="5400000" sy="-100000" algn="bl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735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</a:rPr>
              <a:t>3</a:t>
            </a:r>
            <a:r>
              <a:rPr lang="uk-UA" sz="3200" b="1" dirty="0" smtClean="0">
                <a:solidFill>
                  <a:srgbClr val="C00000"/>
                </a:solidFill>
              </a:rPr>
              <a:t>. Модель </a:t>
            </a:r>
            <a:r>
              <a:rPr lang="uk-UA" sz="3200" b="1" u="sng" dirty="0" smtClean="0">
                <a:solidFill>
                  <a:srgbClr val="C00000"/>
                </a:solidFill>
              </a:rPr>
              <a:t>вільного доступу</a:t>
            </a:r>
            <a:r>
              <a:rPr lang="uk-UA" sz="3200" b="1" dirty="0" smtClean="0">
                <a:solidFill>
                  <a:srgbClr val="C00000"/>
                </a:solidFill>
              </a:rPr>
              <a:t>:</a:t>
            </a:r>
            <a:endParaRPr lang="uk-UA" sz="3200" b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3505944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ш</a:t>
            </a:r>
            <a:r>
              <a:rPr lang="uk-UA" sz="2400" dirty="0" smtClean="0">
                <a:solidFill>
                  <a:schemeClr val="tx1"/>
                </a:solidFill>
              </a:rPr>
              <a:t>видкий економічний і політичний розвиток, зменшення негативного економічного зростання;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з</a:t>
            </a:r>
            <a:r>
              <a:rPr lang="uk-UA" sz="2400" dirty="0" smtClean="0">
                <a:solidFill>
                  <a:schemeClr val="tx1"/>
                </a:solidFill>
              </a:rPr>
              <a:t>аможне і активне громадянське суспільство;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в</a:t>
            </a:r>
            <a:r>
              <a:rPr lang="uk-UA" sz="2400" dirty="0" smtClean="0">
                <a:solidFill>
                  <a:schemeClr val="tx1"/>
                </a:solidFill>
              </a:rPr>
              <a:t>еликий і децентралізований державний апарат;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п</a:t>
            </a:r>
            <a:r>
              <a:rPr lang="uk-UA" sz="2400" dirty="0" smtClean="0">
                <a:solidFill>
                  <a:schemeClr val="tx1"/>
                </a:solidFill>
              </a:rPr>
              <a:t>оширеність безособових соціальних зв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</a:rPr>
              <a:t>язків</a:t>
            </a:r>
            <a:r>
              <a:rPr lang="uk-UA" sz="2400" dirty="0" smtClean="0">
                <a:solidFill>
                  <a:schemeClr val="tx1"/>
                </a:solidFill>
              </a:rPr>
              <a:t>, базованих на верховенстві закону, захищеності прав власності, справедливості і рівності з однаковим ставленням до всіх і кожного;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п</a:t>
            </a:r>
            <a:r>
              <a:rPr lang="uk-UA" sz="2400" dirty="0" smtClean="0">
                <a:solidFill>
                  <a:schemeClr val="tx1"/>
                </a:solidFill>
              </a:rPr>
              <a:t>итома здатність швидко адаптуватися до змін</a:t>
            </a:r>
          </a:p>
          <a:p>
            <a:pPr marL="342900" indent="-342900" algn="l">
              <a:buFontTx/>
              <a:buChar char="-"/>
            </a:pPr>
            <a:endParaRPr lang="uk-UA" sz="2400" dirty="0" smtClean="0"/>
          </a:p>
          <a:p>
            <a:pPr marL="342900" indent="-342900" algn="l">
              <a:buFontTx/>
              <a:buChar char="-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65621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808312"/>
          </a:xfrm>
        </p:spPr>
        <p:txBody>
          <a:bodyPr>
            <a:normAutofit/>
          </a:bodyPr>
          <a:lstStyle/>
          <a:p>
            <a:r>
              <a:rPr lang="uk-UA" sz="3600" dirty="0"/>
              <a:t>Переважна частина сучасних </a:t>
            </a:r>
            <a:r>
              <a:rPr lang="uk-UA" sz="3600" dirty="0" smtClean="0"/>
              <a:t>держав (80-85%) є природними державами з першою моделлю доступу і відповідними соціальними порядками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16835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Між двома моделями </a:t>
            </a:r>
            <a:r>
              <a:rPr lang="uk-UA" dirty="0">
                <a:solidFill>
                  <a:schemeClr val="tx1"/>
                </a:solidFill>
              </a:rPr>
              <a:t>доступу і відповідно типами держави лежить </a:t>
            </a:r>
            <a:r>
              <a:rPr lang="uk-UA" b="1" dirty="0" smtClean="0">
                <a:solidFill>
                  <a:srgbClr val="C00000"/>
                </a:solidFill>
              </a:rPr>
              <a:t>перехід,</a:t>
            </a:r>
            <a:r>
              <a:rPr lang="uk-UA" dirty="0" smtClean="0">
                <a:solidFill>
                  <a:schemeClr val="tx1"/>
                </a:solidFill>
              </a:rPr>
              <a:t> який природні держави намагаються подолати. А де є </a:t>
            </a:r>
            <a:r>
              <a:rPr lang="uk-UA" b="1" dirty="0" smtClean="0">
                <a:solidFill>
                  <a:schemeClr val="tx1"/>
                </a:solidFill>
              </a:rPr>
              <a:t>Україна?</a:t>
            </a:r>
            <a:endParaRPr lang="uk-UA" b="1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3173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Україна в ситуації </a:t>
            </a:r>
            <a:r>
              <a:rPr lang="uk-UA" sz="3600" b="1" dirty="0" smtClean="0"/>
              <a:t>перехідного періоду </a:t>
            </a:r>
            <a:r>
              <a:rPr lang="uk-UA" sz="3600" dirty="0" smtClean="0"/>
              <a:t>до моделі відкритого доступу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90712"/>
            <a:ext cx="7848872" cy="429061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chemeClr val="tx1"/>
                </a:solidFill>
              </a:rPr>
              <a:t>Від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r>
              <a:rPr lang="uk-UA" sz="2400" dirty="0" smtClean="0">
                <a:solidFill>
                  <a:schemeClr val="tx1"/>
                </a:solidFill>
              </a:rPr>
              <a:t>ємне економічне зростання під час війни і політичний розвиток з обмеженнями воєнного часу;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б</a:t>
            </a:r>
            <a:r>
              <a:rPr lang="uk-UA" sz="2400" dirty="0" smtClean="0">
                <a:solidFill>
                  <a:schemeClr val="tx1"/>
                </a:solidFill>
              </a:rPr>
              <a:t>ідне, але </a:t>
            </a:r>
            <a:r>
              <a:rPr lang="uk-UA" sz="2400" b="1" dirty="0" smtClean="0">
                <a:solidFill>
                  <a:schemeClr val="tx1"/>
                </a:solidFill>
              </a:rPr>
              <a:t>активне громадянське суспільство </a:t>
            </a:r>
            <a:r>
              <a:rPr lang="uk-UA" sz="2400" dirty="0" smtClean="0">
                <a:solidFill>
                  <a:schemeClr val="tx1"/>
                </a:solidFill>
              </a:rPr>
              <a:t>з великою кількістю організацій, створених знизу (так звана горизонтальна або низова Україна);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в</a:t>
            </a:r>
            <a:r>
              <a:rPr lang="uk-UA" sz="2400" dirty="0" smtClean="0">
                <a:solidFill>
                  <a:schemeClr val="tx1"/>
                </a:solidFill>
              </a:rPr>
              <a:t>еликий державний апарат і </a:t>
            </a:r>
            <a:r>
              <a:rPr lang="uk-UA" sz="2400" b="1" dirty="0" smtClean="0">
                <a:solidFill>
                  <a:schemeClr val="tx1"/>
                </a:solidFill>
              </a:rPr>
              <a:t>реформа децентралізації</a:t>
            </a:r>
            <a:r>
              <a:rPr lang="uk-UA" sz="24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п</a:t>
            </a:r>
            <a:r>
              <a:rPr lang="uk-UA" sz="2400" dirty="0" smtClean="0">
                <a:solidFill>
                  <a:schemeClr val="tx1"/>
                </a:solidFill>
              </a:rPr>
              <a:t>ереважання особових соціальних зв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</a:rPr>
              <a:t>язків</a:t>
            </a:r>
            <a:r>
              <a:rPr lang="uk-UA" sz="2400" dirty="0" smtClean="0">
                <a:solidFill>
                  <a:schemeClr val="tx1"/>
                </a:solidFill>
              </a:rPr>
              <a:t> з тенденцією відмови від провідної ролі відомих персоналій і висування нових лідерів з військового та волонтерського середовища; намагання забезпечити верховенство закону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і захист прав людини;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питома здатність </a:t>
            </a:r>
            <a:r>
              <a:rPr lang="uk-UA" sz="2400" b="1" dirty="0">
                <a:solidFill>
                  <a:schemeClr val="tx1"/>
                </a:solidFill>
              </a:rPr>
              <a:t>швидко адаптуватися </a:t>
            </a:r>
            <a:r>
              <a:rPr lang="uk-UA" sz="2400" dirty="0">
                <a:solidFill>
                  <a:schemeClr val="tx1"/>
                </a:solidFill>
              </a:rPr>
              <a:t>до </a:t>
            </a:r>
            <a:r>
              <a:rPr lang="uk-UA" sz="2400" dirty="0" smtClean="0">
                <a:solidFill>
                  <a:schemeClr val="tx1"/>
                </a:solidFill>
              </a:rPr>
              <a:t>змін; високий рівень соціального самопочуття і щастя, незважаючи на війну.</a:t>
            </a:r>
            <a:endParaRPr lang="uk-UA" sz="2400" dirty="0">
              <a:solidFill>
                <a:schemeClr val="tx1"/>
              </a:solidFill>
            </a:endParaRPr>
          </a:p>
          <a:p>
            <a:pPr algn="l"/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56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Україна сьогодення – це суспільство переходу до порядків вільного доступу із досягненням незворотних порогових змін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704856" cy="4032448"/>
          </a:xfrm>
        </p:spPr>
        <p:txBody>
          <a:bodyPr>
            <a:normAutofit/>
          </a:bodyPr>
          <a:lstStyle/>
          <a:p>
            <a:r>
              <a:rPr lang="uk-UA" sz="2800" b="1" u="sng" dirty="0" smtClean="0">
                <a:solidFill>
                  <a:srgbClr val="00B0F0"/>
                </a:solidFill>
              </a:rPr>
              <a:t>Особливості цього переходу в Україні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1. Не економічні чи політичні чинники, а </a:t>
            </a:r>
            <a:r>
              <a:rPr lang="uk-UA" sz="2800" b="1" dirty="0" smtClean="0">
                <a:solidFill>
                  <a:schemeClr val="tx1"/>
                </a:solidFill>
              </a:rPr>
              <a:t>уявлення</a:t>
            </a:r>
            <a:r>
              <a:rPr lang="uk-UA" sz="2800" dirty="0" smtClean="0">
                <a:solidFill>
                  <a:schemeClr val="tx1"/>
                </a:solidFill>
              </a:rPr>
              <a:t> людей про належний соціальний порядок відіграють вирішальну роль в цьому переході – </a:t>
            </a:r>
            <a:r>
              <a:rPr lang="uk-UA" sz="2800" b="1" dirty="0" smtClean="0">
                <a:solidFill>
                  <a:schemeClr val="tx1"/>
                </a:solidFill>
              </a:rPr>
              <a:t>уявлення </a:t>
            </a:r>
            <a:r>
              <a:rPr lang="uk-UA" sz="2800" dirty="0" smtClean="0">
                <a:solidFill>
                  <a:schemeClr val="tx1"/>
                </a:solidFill>
              </a:rPr>
              <a:t>про країну, яка переможе і побудує цей порядок вільного доступу до творення різноманітних організацій та контролю громадянського низового суспільства над політичними інститутами на чолі з державою.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37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512168"/>
          </a:xfrm>
        </p:spPr>
        <p:txBody>
          <a:bodyPr>
            <a:noAutofit/>
          </a:bodyPr>
          <a:lstStyle/>
          <a:p>
            <a:r>
              <a:rPr lang="uk-UA" sz="3600" b="1" u="sng" dirty="0">
                <a:solidFill>
                  <a:srgbClr val="00B0F0"/>
                </a:solidFill>
              </a:rPr>
              <a:t>Особливості цього переходу в Україні </a:t>
            </a:r>
            <a:r>
              <a:rPr lang="uk-UA" sz="3600" dirty="0"/>
              <a:t>(продовження</a:t>
            </a:r>
            <a:r>
              <a:rPr lang="uk-UA" sz="3600" dirty="0" smtClean="0"/>
              <a:t>)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76864" cy="3816424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В Україні досягнуто </a:t>
            </a:r>
            <a:r>
              <a:rPr lang="uk-UA" sz="2800" b="1" dirty="0">
                <a:solidFill>
                  <a:schemeClr val="tx1"/>
                </a:solidFill>
              </a:rPr>
              <a:t>суспільного консенсусу в уявленнях </a:t>
            </a:r>
            <a:r>
              <a:rPr lang="uk-UA" sz="2800" dirty="0">
                <a:solidFill>
                  <a:schemeClr val="tx1"/>
                </a:solidFill>
              </a:rPr>
              <a:t>громадян та у визначенні орієнтирів розвитку на майбутнє. Твориться нове інтегроване, солідарне та мобілізоване суспільство, нова українська політична нація, де колишні регіональні відмінності втрачають свою вагу і значення. Творяться нові соціальні порядки, нова нормативність і нова нормальність.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88767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/>
          </a:bodyPr>
          <a:lstStyle/>
          <a:p>
            <a:r>
              <a:rPr lang="uk-UA" sz="3600" b="1" u="sng" dirty="0">
                <a:solidFill>
                  <a:srgbClr val="00B0F0"/>
                </a:solidFill>
              </a:rPr>
              <a:t>Особливості цього переходу в Україні </a:t>
            </a:r>
            <a:r>
              <a:rPr lang="uk-UA" sz="3600" dirty="0"/>
              <a:t>(продовження)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632848" cy="4536504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2. З уявлень про належний соціальний порядок виростають </a:t>
            </a:r>
            <a:r>
              <a:rPr lang="uk-UA" sz="2800" b="1" dirty="0" smtClean="0">
                <a:solidFill>
                  <a:schemeClr val="tx1"/>
                </a:solidFill>
              </a:rPr>
              <a:t>організації</a:t>
            </a:r>
            <a:r>
              <a:rPr lang="uk-UA" sz="2800" dirty="0" smtClean="0">
                <a:solidFill>
                  <a:schemeClr val="tx1"/>
                </a:solidFill>
              </a:rPr>
              <a:t>, яких в Україні нині налічується близько 50 тис. Переважна більшість з них є виявом ініціатив знизу. Утворюється </a:t>
            </a:r>
            <a:r>
              <a:rPr lang="uk-UA" sz="2800" dirty="0" err="1" smtClean="0">
                <a:solidFill>
                  <a:schemeClr val="tx1"/>
                </a:solidFill>
              </a:rPr>
              <a:t>мережецентрична</a:t>
            </a:r>
            <a:r>
              <a:rPr lang="uk-UA" sz="2800" dirty="0" smtClean="0">
                <a:solidFill>
                  <a:schemeClr val="tx1"/>
                </a:solidFill>
              </a:rPr>
              <a:t> сітка таких організацій з віялом громадянських </a:t>
            </a:r>
            <a:r>
              <a:rPr lang="uk-UA" sz="2800" dirty="0" err="1" smtClean="0">
                <a:solidFill>
                  <a:schemeClr val="tx1"/>
                </a:solidFill>
              </a:rPr>
              <a:t>активностей</a:t>
            </a:r>
            <a:r>
              <a:rPr lang="uk-UA" sz="2800" dirty="0" smtClean="0">
                <a:solidFill>
                  <a:schemeClr val="tx1"/>
                </a:solidFill>
              </a:rPr>
              <a:t>. Частина з них займається проблемами соціальної адаптації, але дедалі більше стає інноваційних за характером діяльності громадянських </a:t>
            </a:r>
            <a:r>
              <a:rPr lang="uk-UA" sz="2800" dirty="0" smtClean="0">
                <a:solidFill>
                  <a:schemeClr val="tx1"/>
                </a:solidFill>
              </a:rPr>
              <a:t>утворень, особливо у військовій сфері. 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21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/>
          </a:bodyPr>
          <a:lstStyle/>
          <a:p>
            <a:pPr algn="l"/>
            <a:r>
              <a:rPr lang="uk-UA" sz="3600" b="1" u="sng" dirty="0">
                <a:solidFill>
                  <a:srgbClr val="00B0F0"/>
                </a:solidFill>
              </a:rPr>
              <a:t>Особливості цього переходу в Україні </a:t>
            </a:r>
            <a:r>
              <a:rPr lang="uk-UA" sz="3600" dirty="0"/>
              <a:t>(продовження)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00808"/>
            <a:ext cx="7630616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800" dirty="0">
                <a:solidFill>
                  <a:schemeClr val="tx1"/>
                </a:solidFill>
              </a:rPr>
              <a:t>3. В Україні сьогодення з організацій будуються </a:t>
            </a:r>
            <a:r>
              <a:rPr lang="uk-UA" sz="2800" b="1" dirty="0">
                <a:solidFill>
                  <a:schemeClr val="tx1"/>
                </a:solidFill>
              </a:rPr>
              <a:t>нові соціальні інститути </a:t>
            </a:r>
            <a:r>
              <a:rPr lang="uk-UA" sz="2800" b="1" u="sng" dirty="0">
                <a:solidFill>
                  <a:schemeClr val="tx1"/>
                </a:solidFill>
              </a:rPr>
              <a:t>знизу</a:t>
            </a:r>
            <a:r>
              <a:rPr lang="uk-UA" sz="2800" u="sng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таких як</a:t>
            </a:r>
            <a:r>
              <a:rPr lang="uk-UA" sz="2800" b="1" i="1" dirty="0" smtClean="0">
                <a:solidFill>
                  <a:schemeClr val="tx1"/>
                </a:solidFill>
              </a:rPr>
              <a:t> інститут </a:t>
            </a:r>
            <a:r>
              <a:rPr lang="uk-UA" sz="2800" b="1" i="1" dirty="0">
                <a:solidFill>
                  <a:schemeClr val="tx1"/>
                </a:solidFill>
              </a:rPr>
              <a:t>місцевого самоврядування чи соціальний інститут </a:t>
            </a:r>
            <a:r>
              <a:rPr lang="uk-UA" sz="2800" b="1" i="1" dirty="0" err="1">
                <a:solidFill>
                  <a:schemeClr val="tx1"/>
                </a:solidFill>
              </a:rPr>
              <a:t>волонтерства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r>
              <a:rPr lang="uk-UA" sz="2800" dirty="0" smtClean="0">
                <a:solidFill>
                  <a:schemeClr val="tx1"/>
                </a:solidFill>
              </a:rPr>
              <a:t>Вони володіють трьома необхідними атрибутивними ознаками: легальність, легітимність, інфраструктура.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Такого </a:t>
            </a:r>
            <a:r>
              <a:rPr lang="uk-UA" sz="2800" dirty="0">
                <a:solidFill>
                  <a:schemeClr val="tx1"/>
                </a:solidFill>
              </a:rPr>
              <a:t>роду нові соціальні інститути є внеском України у розбиття стереотипу застарілості, неспроможності і </a:t>
            </a:r>
            <a:r>
              <a:rPr lang="uk-UA" sz="2800" dirty="0" smtClean="0">
                <a:solidFill>
                  <a:schemeClr val="tx1"/>
                </a:solidFill>
              </a:rPr>
              <a:t>непотрібності (традиційних) соціальних </a:t>
            </a:r>
            <a:r>
              <a:rPr lang="uk-UA" sz="2800" dirty="0">
                <a:solidFill>
                  <a:schemeClr val="tx1"/>
                </a:solidFill>
              </a:rPr>
              <a:t>інститутів, який </a:t>
            </a:r>
            <a:r>
              <a:rPr lang="uk-UA" sz="2800" dirty="0" smtClean="0">
                <a:solidFill>
                  <a:schemeClr val="tx1"/>
                </a:solidFill>
              </a:rPr>
              <a:t>є поширеним </a:t>
            </a:r>
            <a:r>
              <a:rPr lang="uk-UA" sz="2800" dirty="0">
                <a:solidFill>
                  <a:schemeClr val="tx1"/>
                </a:solidFill>
              </a:rPr>
              <a:t>у розвинутих країнах світу.</a:t>
            </a:r>
          </a:p>
        </p:txBody>
      </p:sp>
    </p:spTree>
    <p:extLst>
      <p:ext uri="{BB962C8B-B14F-4D97-AF65-F5344CB8AC3E}">
        <p14:creationId xmlns:p14="http://schemas.microsoft.com/office/powerpoint/2010/main" val="1958696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600" b="1" dirty="0" smtClean="0"/>
              <a:t>Попередній висновок</a:t>
            </a:r>
            <a:endParaRPr lang="uk-UA" sz="36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320480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Україна - це суспільство з незворотними пороговими змінами переходу до відкритого доступу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r>
              <a:rPr lang="uk-UA" sz="2800" b="1" dirty="0">
                <a:solidFill>
                  <a:schemeClr val="tx1"/>
                </a:solidFill>
              </a:rPr>
              <a:t>В Україні ієрархія </a:t>
            </a:r>
            <a:r>
              <a:rPr lang="uk-UA" sz="2800" b="1" dirty="0" err="1">
                <a:solidFill>
                  <a:schemeClr val="tx1"/>
                </a:solidFill>
              </a:rPr>
              <a:t>Норта</a:t>
            </a:r>
            <a:r>
              <a:rPr lang="uk-UA" sz="2800" b="1" dirty="0">
                <a:solidFill>
                  <a:schemeClr val="tx1"/>
                </a:solidFill>
              </a:rPr>
              <a:t> змінюється: її очолюють уявлення, з яких виростають організації, а з них – нові інститути. Твориться </a:t>
            </a:r>
            <a:r>
              <a:rPr lang="uk-UA" sz="2800" b="1" dirty="0" err="1">
                <a:solidFill>
                  <a:schemeClr val="tx1"/>
                </a:solidFill>
              </a:rPr>
              <a:t>кастомізована</a:t>
            </a:r>
            <a:r>
              <a:rPr lang="uk-UA" sz="2800" b="1" dirty="0">
                <a:solidFill>
                  <a:schemeClr val="tx1"/>
                </a:solidFill>
              </a:rPr>
              <a:t> версія соціальних порядків, в які </a:t>
            </a:r>
            <a:r>
              <a:rPr lang="uk-UA" sz="2800" b="1" dirty="0" smtClean="0">
                <a:solidFill>
                  <a:schemeClr val="tx1"/>
                </a:solidFill>
              </a:rPr>
              <a:t>вірять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і за які воюють </a:t>
            </a:r>
            <a:r>
              <a:rPr lang="uk-UA" sz="2800" b="1" dirty="0">
                <a:solidFill>
                  <a:schemeClr val="tx1"/>
                </a:solidFill>
              </a:rPr>
              <a:t>українці.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11979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sz="4000" b="1" dirty="0" smtClean="0"/>
              <a:t>Тотальний оптимізм?</a:t>
            </a:r>
            <a:endParaRPr lang="uk-UA" sz="40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128792" cy="3888432"/>
          </a:xfrm>
        </p:spPr>
        <p:txBody>
          <a:bodyPr>
            <a:normAutofit fontScale="92500"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У книжці Інституту соціології «Українське суспільство в умовах війни. 2022» є фрагмент: для цього суспільства сьогодення властива ситуація винятковості, надзвичайності, але </a:t>
            </a:r>
            <a:r>
              <a:rPr lang="uk-UA" sz="2400" b="1" dirty="0" smtClean="0">
                <a:solidFill>
                  <a:schemeClr val="tx1"/>
                </a:solidFill>
              </a:rPr>
              <a:t>з анклавами соціального порядку.</a:t>
            </a:r>
            <a:r>
              <a:rPr lang="uk-UA" sz="2400" dirty="0" smtClean="0">
                <a:solidFill>
                  <a:schemeClr val="tx1"/>
                </a:solidFill>
              </a:rPr>
              <a:t> В той самий час існує багато так званих «точок напруги» (</a:t>
            </a:r>
            <a:r>
              <a:rPr lang="en-US" sz="2400" dirty="0" smtClean="0">
                <a:solidFill>
                  <a:schemeClr val="tx1"/>
                </a:solidFill>
              </a:rPr>
              <a:t>tensions)</a:t>
            </a:r>
            <a:r>
              <a:rPr lang="uk-UA" sz="2400" dirty="0" smtClean="0">
                <a:solidFill>
                  <a:schemeClr val="tx1"/>
                </a:solidFill>
              </a:rPr>
              <a:t>, з яких можуть виростати конфлікти і порушення порядку. Заст. директора Інституту соціології С. </a:t>
            </a:r>
            <a:r>
              <a:rPr lang="uk-UA" sz="2400" dirty="0" err="1" smtClean="0">
                <a:solidFill>
                  <a:schemeClr val="tx1"/>
                </a:solidFill>
              </a:rPr>
              <a:t>Дембіцький</a:t>
            </a:r>
            <a:r>
              <a:rPr lang="uk-UA" sz="2400" dirty="0" smtClean="0">
                <a:solidFill>
                  <a:schemeClr val="tx1"/>
                </a:solidFill>
              </a:rPr>
              <a:t> виділяє низку таких точок: явна і латентна поляризація суспільства, повернення оновленого патерналізму («Захід нам в усьому допоможе») тощо. </a:t>
            </a:r>
            <a:r>
              <a:rPr lang="uk-UA" sz="2400" b="1" dirty="0" smtClean="0">
                <a:solidFill>
                  <a:schemeClr val="tx1"/>
                </a:solidFill>
              </a:rPr>
              <a:t>Так що вся робота соціологів ще попереду.</a:t>
            </a:r>
            <a:endParaRPr lang="uk-U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18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Дякую за увагу!</a:t>
            </a:r>
            <a:endParaRPr lang="uk-UA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6533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Проблема порядку є центральною проблемою соціологічного теоретизування від початків існування соціології</a:t>
            </a:r>
            <a:endParaRPr lang="uk-UA" sz="32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136904" cy="3960440"/>
          </a:xfrm>
        </p:spPr>
        <p:txBody>
          <a:bodyPr>
            <a:noAutofit/>
          </a:bodyPr>
          <a:lstStyle/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Поняття </a:t>
            </a:r>
            <a:r>
              <a:rPr lang="uk-UA" sz="2000" b="1" dirty="0" smtClean="0">
                <a:solidFill>
                  <a:schemeClr val="tx1"/>
                </a:solidFill>
              </a:rPr>
              <a:t>порядку </a:t>
            </a:r>
            <a:r>
              <a:rPr lang="uk-UA" sz="2000" dirty="0" smtClean="0">
                <a:solidFill>
                  <a:schemeClr val="tx1"/>
                </a:solidFill>
              </a:rPr>
              <a:t>вважають основним поняттям на початках створення соціології в її </a:t>
            </a:r>
            <a:r>
              <a:rPr lang="uk-UA" sz="2000" dirty="0" err="1" smtClean="0">
                <a:solidFill>
                  <a:schemeClr val="tx1"/>
                </a:solidFill>
              </a:rPr>
              <a:t>позитивістичному</a:t>
            </a:r>
            <a:r>
              <a:rPr lang="uk-UA" sz="2000" dirty="0" smtClean="0">
                <a:solidFill>
                  <a:schemeClr val="tx1"/>
                </a:solidFill>
              </a:rPr>
              <a:t> вигляді. Порядок був головним завданням влади, </a:t>
            </a:r>
            <a:r>
              <a:rPr lang="uk-UA" sz="2000" dirty="0">
                <a:solidFill>
                  <a:schemeClr val="tx1"/>
                </a:solidFill>
              </a:rPr>
              <a:t>а</a:t>
            </a:r>
            <a:r>
              <a:rPr lang="uk-UA" sz="2000" dirty="0" smtClean="0">
                <a:solidFill>
                  <a:schemeClr val="tx1"/>
                </a:solidFill>
              </a:rPr>
              <a:t> соціологію вбачали «позитивною» наукою з метою виявлення точок напруги у суспільстві і запобіганню можливих конфліктів як порушень порядку. </a:t>
            </a:r>
          </a:p>
          <a:p>
            <a:pPr algn="l"/>
            <a:r>
              <a:rPr lang="uk-UA" sz="2000" dirty="0" smtClean="0">
                <a:solidFill>
                  <a:schemeClr val="tx1"/>
                </a:solidFill>
              </a:rPr>
              <a:t>Глобалізація з к. ХХ - </a:t>
            </a:r>
            <a:r>
              <a:rPr lang="uk-UA" sz="2000" dirty="0" err="1" smtClean="0">
                <a:solidFill>
                  <a:schemeClr val="tx1"/>
                </a:solidFill>
              </a:rPr>
              <a:t>поч.ХХІ</a:t>
            </a:r>
            <a:r>
              <a:rPr lang="uk-UA" sz="2000" dirty="0" smtClean="0">
                <a:solidFill>
                  <a:schemeClr val="tx1"/>
                </a:solidFill>
              </a:rPr>
              <a:t> ст. задемонструвала сильне послаблення основ звичного порядку у суспільствах різного типу з наростанням хаосу і безпорядків у ситуації загострення ризиків і загроз. Тим самим проблема порядку повернулася сьогодні на перші місця соціологічних рефлексій. Її актуалізація посилена величезними за масштабом і блискавичними змінами, які сьогодні носять перманентний характер і </a:t>
            </a:r>
            <a:r>
              <a:rPr lang="uk-UA" sz="2000" b="1" dirty="0" smtClean="0">
                <a:solidFill>
                  <a:schemeClr val="tx1"/>
                </a:solidFill>
              </a:rPr>
              <a:t>змінюють всі соціальні порядки.</a:t>
            </a:r>
            <a:endParaRPr lang="uk-U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93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4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Множинність порядків / безпорядків викликала до життя множинність соціологічних версій їх тлумачення</a:t>
            </a:r>
            <a:endParaRPr lang="uk-UA" sz="28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5"/>
            <a:ext cx="7920880" cy="4464495"/>
          </a:xfrm>
        </p:spPr>
        <p:txBody>
          <a:bodyPr>
            <a:normAutofit fontScale="92500"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Все залежало від обраного </a:t>
            </a:r>
            <a:r>
              <a:rPr lang="uk-UA" sz="2400" b="1" dirty="0" smtClean="0">
                <a:solidFill>
                  <a:schemeClr val="tx1"/>
                </a:solidFill>
              </a:rPr>
              <a:t>осьового принципу, або кута зору на  </a:t>
            </a:r>
            <a:r>
              <a:rPr lang="uk-UA" sz="2400" dirty="0" smtClean="0">
                <a:solidFill>
                  <a:schemeClr val="tx1"/>
                </a:solidFill>
              </a:rPr>
              <a:t>аналіз суспільства (за термінологією </a:t>
            </a:r>
            <a:r>
              <a:rPr lang="uk-UA" sz="2400" dirty="0" err="1" smtClean="0">
                <a:solidFill>
                  <a:schemeClr val="tx1"/>
                </a:solidFill>
              </a:rPr>
              <a:t>Даніела</a:t>
            </a:r>
            <a:r>
              <a:rPr lang="uk-UA" sz="2400" dirty="0" smtClean="0">
                <a:solidFill>
                  <a:schemeClr val="tx1"/>
                </a:solidFill>
              </a:rPr>
              <a:t> Белла).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Серед різноманітних осьових принципів вивчення </a:t>
            </a:r>
            <a:r>
              <a:rPr lang="uk-UA" sz="2400" dirty="0" err="1" smtClean="0">
                <a:solidFill>
                  <a:schemeClr val="tx1"/>
                </a:solidFill>
              </a:rPr>
              <a:t>устроїв</a:t>
            </a:r>
            <a:r>
              <a:rPr lang="uk-UA" sz="2400" dirty="0" smtClean="0">
                <a:solidFill>
                  <a:schemeClr val="tx1"/>
                </a:solidFill>
              </a:rPr>
              <a:t> суспільства у соціології виділимо наступні:</a:t>
            </a: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chemeClr val="tx1"/>
                </a:solidFill>
              </a:rPr>
              <a:t>осьовий принцип самого Д. Белла – розвиток технологій;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в</a:t>
            </a:r>
            <a:r>
              <a:rPr lang="uk-UA" sz="2400" dirty="0" smtClean="0">
                <a:solidFill>
                  <a:schemeClr val="tx1"/>
                </a:solidFill>
              </a:rPr>
              <a:t> А. де </a:t>
            </a:r>
            <a:r>
              <a:rPr lang="uk-UA" sz="2400" dirty="0" err="1" smtClean="0">
                <a:solidFill>
                  <a:schemeClr val="tx1"/>
                </a:solidFill>
              </a:rPr>
              <a:t>Токвілля</a:t>
            </a:r>
            <a:r>
              <a:rPr lang="uk-UA" sz="2400" dirty="0" smtClean="0">
                <a:solidFill>
                  <a:schemeClr val="tx1"/>
                </a:solidFill>
              </a:rPr>
              <a:t> – справедливість;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у</a:t>
            </a:r>
            <a:r>
              <a:rPr lang="uk-UA" sz="2400" dirty="0" smtClean="0">
                <a:solidFill>
                  <a:schemeClr val="tx1"/>
                </a:solidFill>
              </a:rPr>
              <a:t> П. </a:t>
            </a:r>
            <a:r>
              <a:rPr lang="uk-UA" sz="2400" dirty="0" err="1" smtClean="0">
                <a:solidFill>
                  <a:schemeClr val="tx1"/>
                </a:solidFill>
              </a:rPr>
              <a:t>Дракера</a:t>
            </a:r>
            <a:r>
              <a:rPr lang="uk-UA" sz="2400" dirty="0" smtClean="0">
                <a:solidFill>
                  <a:schemeClr val="tx1"/>
                </a:solidFill>
              </a:rPr>
              <a:t> – знання;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у</a:t>
            </a:r>
            <a:r>
              <a:rPr lang="uk-UA" sz="2400" dirty="0" smtClean="0">
                <a:solidFill>
                  <a:schemeClr val="tx1"/>
                </a:solidFill>
              </a:rPr>
              <a:t> Ф. </a:t>
            </a:r>
            <a:r>
              <a:rPr lang="uk-UA" sz="2400" dirty="0" err="1" smtClean="0">
                <a:solidFill>
                  <a:schemeClr val="tx1"/>
                </a:solidFill>
              </a:rPr>
              <a:t>Фукуями</a:t>
            </a:r>
            <a:r>
              <a:rPr lang="uk-UA" sz="2400" dirty="0" smtClean="0">
                <a:solidFill>
                  <a:schemeClr val="tx1"/>
                </a:solidFill>
              </a:rPr>
              <a:t> – соціальний капітал і довіра;</a:t>
            </a:r>
          </a:p>
          <a:p>
            <a:pPr marL="342900" indent="-342900" algn="l">
              <a:buFontTx/>
              <a:buChar char="-"/>
            </a:pPr>
            <a:r>
              <a:rPr lang="uk-UA" sz="2600" dirty="0">
                <a:solidFill>
                  <a:schemeClr val="tx1"/>
                </a:solidFill>
              </a:rPr>
              <a:t>у</a:t>
            </a:r>
            <a:r>
              <a:rPr lang="uk-UA" sz="2600" dirty="0" smtClean="0">
                <a:solidFill>
                  <a:schemeClr val="tx1"/>
                </a:solidFill>
              </a:rPr>
              <a:t> Ч</a:t>
            </a:r>
            <a:r>
              <a:rPr lang="uk-UA" sz="2600" dirty="0">
                <a:solidFill>
                  <a:schemeClr val="tx1"/>
                </a:solidFill>
              </a:rPr>
              <a:t>. </a:t>
            </a:r>
            <a:r>
              <a:rPr lang="uk-UA" sz="2600" dirty="0" err="1">
                <a:solidFill>
                  <a:schemeClr val="tx1"/>
                </a:solidFill>
              </a:rPr>
              <a:t>Хенді</a:t>
            </a:r>
            <a:r>
              <a:rPr lang="uk-UA" sz="2600" dirty="0">
                <a:solidFill>
                  <a:schemeClr val="tx1"/>
                </a:solidFill>
              </a:rPr>
              <a:t> – характер систем цінностей</a:t>
            </a:r>
            <a:r>
              <a:rPr lang="uk-UA" sz="2600" dirty="0" smtClean="0">
                <a:solidFill>
                  <a:schemeClr val="tx1"/>
                </a:solidFill>
              </a:rPr>
              <a:t>;</a:t>
            </a:r>
            <a:endParaRPr lang="uk-UA" sz="24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у</a:t>
            </a:r>
            <a:r>
              <a:rPr lang="uk-UA" sz="2400" dirty="0" smtClean="0">
                <a:solidFill>
                  <a:schemeClr val="tx1"/>
                </a:solidFill>
              </a:rPr>
              <a:t> частини інших дослідників – соціальні порядки</a:t>
            </a:r>
          </a:p>
          <a:p>
            <a:pPr marL="342900" indent="-342900" algn="l">
              <a:buFontTx/>
              <a:buChar char="-"/>
            </a:pPr>
            <a:endParaRPr lang="uk-UA" sz="2400" dirty="0" smtClean="0"/>
          </a:p>
          <a:p>
            <a:pPr marL="342900" indent="-342900" algn="l">
              <a:buFontTx/>
              <a:buChar char="-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082843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Виділимо декілька праць останнього часу, присвячених аналізу соціальних порядків за різними осьовими принципами</a:t>
            </a:r>
            <a:endParaRPr lang="uk-UA" sz="32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3528391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М</a:t>
            </a:r>
            <a:r>
              <a:rPr lang="uk-UA" sz="2800" dirty="0" smtClean="0">
                <a:solidFill>
                  <a:schemeClr val="tx1"/>
                </a:solidFill>
              </a:rPr>
              <a:t>аємо в Україні </a:t>
            </a:r>
            <a:r>
              <a:rPr lang="uk-UA" sz="2800" dirty="0">
                <a:solidFill>
                  <a:schemeClr val="tx1"/>
                </a:solidFill>
              </a:rPr>
              <a:t>два варіанти тлумачення соціальних порядків у праці </a:t>
            </a:r>
            <a:r>
              <a:rPr lang="uk-UA" sz="2800" dirty="0" smtClean="0">
                <a:solidFill>
                  <a:schemeClr val="tx1"/>
                </a:solidFill>
              </a:rPr>
              <a:t>української </a:t>
            </a:r>
            <a:r>
              <a:rPr lang="uk-UA" sz="2800" dirty="0" err="1" smtClean="0">
                <a:solidFill>
                  <a:schemeClr val="tx1"/>
                </a:solidFill>
              </a:rPr>
              <a:t>соціологині</a:t>
            </a:r>
            <a:r>
              <a:rPr lang="uk-UA" sz="2800" dirty="0" smtClean="0">
                <a:solidFill>
                  <a:schemeClr val="tx1"/>
                </a:solidFill>
              </a:rPr>
              <a:t> М</a:t>
            </a:r>
            <a:r>
              <a:rPr lang="uk-UA" sz="2800" dirty="0">
                <a:solidFill>
                  <a:schemeClr val="tx1"/>
                </a:solidFill>
              </a:rPr>
              <a:t>. Соболевської </a:t>
            </a:r>
            <a:r>
              <a:rPr lang="uk-UA" sz="2800" b="1" i="1" dirty="0">
                <a:solidFill>
                  <a:srgbClr val="00B0F0"/>
                </a:solidFill>
              </a:rPr>
              <a:t>«Порядок дискурсів порядку: </a:t>
            </a:r>
            <a:r>
              <a:rPr lang="uk-UA" sz="2800" b="1" i="1" dirty="0" err="1">
                <a:solidFill>
                  <a:srgbClr val="00B0F0"/>
                </a:solidFill>
              </a:rPr>
              <a:t>неофункціоналізм</a:t>
            </a:r>
            <a:r>
              <a:rPr lang="uk-UA" sz="2800" b="1" i="1" dirty="0">
                <a:solidFill>
                  <a:srgbClr val="00B0F0"/>
                </a:solidFill>
              </a:rPr>
              <a:t> та </a:t>
            </a:r>
            <a:r>
              <a:rPr lang="uk-UA" sz="2800" b="1" i="1" dirty="0" err="1">
                <a:solidFill>
                  <a:srgbClr val="00B0F0"/>
                </a:solidFill>
              </a:rPr>
              <a:t>постструктуралізм</a:t>
            </a:r>
            <a:r>
              <a:rPr lang="uk-UA" sz="2800" b="1" i="1" dirty="0">
                <a:solidFill>
                  <a:srgbClr val="00B0F0"/>
                </a:solidFill>
              </a:rPr>
              <a:t>»</a:t>
            </a:r>
          </a:p>
          <a:p>
            <a:r>
              <a:rPr lang="uk-UA" sz="2800" dirty="0">
                <a:solidFill>
                  <a:schemeClr val="tx1"/>
                </a:solidFill>
              </a:rPr>
              <a:t>К.: Логос, 248 с. </a:t>
            </a:r>
          </a:p>
          <a:p>
            <a:r>
              <a:rPr lang="uk-UA" sz="2800" dirty="0">
                <a:solidFill>
                  <a:schemeClr val="tx1"/>
                </a:solidFill>
              </a:rPr>
              <a:t>На жаль, нічого про сучасну Україну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632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Два варіанти тлумачення соціальних </a:t>
            </a:r>
            <a:r>
              <a:rPr lang="uk-UA" sz="3600" b="1" dirty="0" smtClean="0"/>
              <a:t>порядків (за М. Соболевською)</a:t>
            </a:r>
            <a:endParaRPr lang="uk-UA" sz="36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846640" cy="4608512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u="sng" dirty="0" err="1">
                <a:solidFill>
                  <a:schemeClr val="tx1"/>
                </a:solidFill>
              </a:rPr>
              <a:t>Неофункціоналізм</a:t>
            </a:r>
            <a:r>
              <a:rPr lang="uk-UA" sz="2800" b="1" dirty="0">
                <a:solidFill>
                  <a:schemeClr val="tx1"/>
                </a:solidFill>
              </a:rPr>
              <a:t> (</a:t>
            </a:r>
            <a:r>
              <a:rPr lang="uk-UA" sz="2800" dirty="0">
                <a:solidFill>
                  <a:schemeClr val="tx1"/>
                </a:solidFill>
              </a:rPr>
              <a:t>відродження</a:t>
            </a:r>
            <a:r>
              <a:rPr lang="uk-UA" sz="2800" b="1" dirty="0">
                <a:solidFill>
                  <a:schemeClr val="tx1"/>
                </a:solidFill>
              </a:rPr>
              <a:t>) </a:t>
            </a:r>
          </a:p>
          <a:p>
            <a:r>
              <a:rPr lang="uk-UA" sz="2800" dirty="0">
                <a:solidFill>
                  <a:schemeClr val="tx1"/>
                </a:solidFill>
              </a:rPr>
              <a:t>(</a:t>
            </a:r>
            <a:r>
              <a:rPr lang="uk-UA" sz="2800" dirty="0" err="1">
                <a:solidFill>
                  <a:schemeClr val="tx1"/>
                </a:solidFill>
              </a:rPr>
              <a:t>Дж</a:t>
            </a:r>
            <a:r>
              <a:rPr lang="uk-UA" sz="2800" dirty="0">
                <a:solidFill>
                  <a:schemeClr val="tx1"/>
                </a:solidFill>
              </a:rPr>
              <a:t>. </a:t>
            </a:r>
            <a:r>
              <a:rPr lang="uk-UA" sz="2800" dirty="0" err="1">
                <a:solidFill>
                  <a:schemeClr val="tx1"/>
                </a:solidFill>
              </a:rPr>
              <a:t>Александер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П. </a:t>
            </a:r>
            <a:r>
              <a:rPr lang="uk-UA" sz="2800" dirty="0" err="1" smtClean="0">
                <a:solidFill>
                  <a:schemeClr val="tx1"/>
                </a:solidFill>
              </a:rPr>
              <a:t>Коломі</a:t>
            </a:r>
            <a:r>
              <a:rPr lang="uk-UA" sz="2800" dirty="0">
                <a:solidFill>
                  <a:schemeClr val="tx1"/>
                </a:solidFill>
              </a:rPr>
              <a:t>, Н. </a:t>
            </a:r>
            <a:r>
              <a:rPr lang="uk-UA" sz="2800" dirty="0" err="1">
                <a:solidFill>
                  <a:schemeClr val="tx1"/>
                </a:solidFill>
              </a:rPr>
              <a:t>Луман</a:t>
            </a:r>
            <a:r>
              <a:rPr lang="uk-UA" sz="2800" dirty="0">
                <a:solidFill>
                  <a:schemeClr val="tx1"/>
                </a:solidFill>
              </a:rPr>
              <a:t>, Н. </a:t>
            </a:r>
            <a:r>
              <a:rPr lang="uk-UA" sz="2800" dirty="0" err="1">
                <a:solidFill>
                  <a:schemeClr val="tx1"/>
                </a:solidFill>
              </a:rPr>
              <a:t>Смелзер</a:t>
            </a:r>
            <a:r>
              <a:rPr lang="uk-UA" sz="2800" dirty="0">
                <a:solidFill>
                  <a:schemeClr val="tx1"/>
                </a:solidFill>
              </a:rPr>
              <a:t>) як відродження та інтерпретація парадигми структурно-функціонального </a:t>
            </a:r>
            <a:r>
              <a:rPr lang="uk-UA" sz="2800" dirty="0" smtClean="0">
                <a:solidFill>
                  <a:schemeClr val="tx1"/>
                </a:solidFill>
              </a:rPr>
              <a:t>аналізу з осьовим принципом </a:t>
            </a:r>
            <a:r>
              <a:rPr lang="uk-UA" sz="2800" b="1" i="1" dirty="0" smtClean="0">
                <a:solidFill>
                  <a:schemeClr val="tx1"/>
                </a:solidFill>
              </a:rPr>
              <a:t>функцій</a:t>
            </a:r>
            <a:r>
              <a:rPr lang="uk-UA" sz="2800" dirty="0" smtClean="0">
                <a:solidFill>
                  <a:schemeClr val="tx1"/>
                </a:solidFill>
              </a:rPr>
              <a:t> соціальних порядків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b="1" u="sng" dirty="0" err="1">
                <a:solidFill>
                  <a:schemeClr val="tx1"/>
                </a:solidFill>
              </a:rPr>
              <a:t>Постструктуралізм</a:t>
            </a:r>
            <a:r>
              <a:rPr lang="uk-UA" sz="2800" b="1" dirty="0">
                <a:solidFill>
                  <a:schemeClr val="tx1"/>
                </a:solidFill>
              </a:rPr>
              <a:t> (</a:t>
            </a:r>
            <a:r>
              <a:rPr lang="uk-UA" sz="2800" dirty="0">
                <a:solidFill>
                  <a:schemeClr val="tx1"/>
                </a:solidFill>
              </a:rPr>
              <a:t>переосмислення</a:t>
            </a:r>
            <a:r>
              <a:rPr lang="uk-UA" sz="2800" b="1" dirty="0">
                <a:solidFill>
                  <a:schemeClr val="tx1"/>
                </a:solidFill>
              </a:rPr>
              <a:t>) </a:t>
            </a:r>
          </a:p>
          <a:p>
            <a:r>
              <a:rPr lang="uk-UA" sz="2800" dirty="0">
                <a:solidFill>
                  <a:schemeClr val="tx1"/>
                </a:solidFill>
              </a:rPr>
              <a:t>(М. Фуко, </a:t>
            </a:r>
            <a:r>
              <a:rPr lang="uk-UA" sz="2800" dirty="0" smtClean="0">
                <a:solidFill>
                  <a:schemeClr val="tx1"/>
                </a:solidFill>
              </a:rPr>
              <a:t>Ж. </a:t>
            </a:r>
            <a:r>
              <a:rPr lang="uk-UA" sz="2800" dirty="0" err="1" smtClean="0">
                <a:solidFill>
                  <a:schemeClr val="tx1"/>
                </a:solidFill>
              </a:rPr>
              <a:t>Дерида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Ж. </a:t>
            </a:r>
            <a:r>
              <a:rPr lang="uk-UA" sz="2800" dirty="0" err="1" smtClean="0">
                <a:solidFill>
                  <a:schemeClr val="tx1"/>
                </a:solidFill>
              </a:rPr>
              <a:t>Дельоз</a:t>
            </a:r>
            <a:r>
              <a:rPr lang="uk-UA" sz="2800" dirty="0">
                <a:solidFill>
                  <a:schemeClr val="tx1"/>
                </a:solidFill>
              </a:rPr>
              <a:t>, П. </a:t>
            </a:r>
            <a:r>
              <a:rPr lang="uk-UA" sz="2800" dirty="0" err="1">
                <a:solidFill>
                  <a:schemeClr val="tx1"/>
                </a:solidFill>
              </a:rPr>
              <a:t>Бурдьє</a:t>
            </a:r>
            <a:r>
              <a:rPr lang="uk-UA" sz="2800" dirty="0">
                <a:solidFill>
                  <a:schemeClr val="tx1"/>
                </a:solidFill>
              </a:rPr>
              <a:t>)  як </a:t>
            </a:r>
            <a:r>
              <a:rPr lang="uk-UA" sz="2800" dirty="0" smtClean="0">
                <a:solidFill>
                  <a:schemeClr val="tx1"/>
                </a:solidFill>
              </a:rPr>
              <a:t>подолання </a:t>
            </a:r>
            <a:r>
              <a:rPr lang="uk-UA" sz="2800" dirty="0" err="1" smtClean="0">
                <a:solidFill>
                  <a:schemeClr val="tx1"/>
                </a:solidFill>
              </a:rPr>
              <a:t>обмеженостей</a:t>
            </a:r>
            <a:r>
              <a:rPr lang="uk-UA" sz="2800" dirty="0" smtClean="0">
                <a:solidFill>
                  <a:schemeClr val="tx1"/>
                </a:solidFill>
              </a:rPr>
              <a:t> класичного структуралізму </a:t>
            </a:r>
            <a:r>
              <a:rPr lang="uk-UA" sz="2800" dirty="0">
                <a:solidFill>
                  <a:schemeClr val="tx1"/>
                </a:solidFill>
              </a:rPr>
              <a:t>через визнання </a:t>
            </a:r>
            <a:r>
              <a:rPr lang="uk-UA" sz="2800" dirty="0" err="1">
                <a:solidFill>
                  <a:schemeClr val="tx1"/>
                </a:solidFill>
              </a:rPr>
              <a:t>множинностей</a:t>
            </a:r>
            <a:r>
              <a:rPr lang="uk-UA" sz="2800" dirty="0">
                <a:solidFill>
                  <a:schemeClr val="tx1"/>
                </a:solidFill>
              </a:rPr>
              <a:t> соціальних </a:t>
            </a:r>
            <a:r>
              <a:rPr lang="uk-UA" sz="2800" dirty="0" smtClean="0">
                <a:solidFill>
                  <a:schemeClr val="tx1"/>
                </a:solidFill>
              </a:rPr>
              <a:t>порядків з осьовим принципом їх</a:t>
            </a:r>
            <a:r>
              <a:rPr lang="uk-UA" sz="2800" b="1" i="1" dirty="0" smtClean="0">
                <a:solidFill>
                  <a:schemeClr val="tx1"/>
                </a:solidFill>
              </a:rPr>
              <a:t> структурних </a:t>
            </a:r>
            <a:r>
              <a:rPr lang="uk-UA" sz="2800" dirty="0" smtClean="0">
                <a:solidFill>
                  <a:schemeClr val="tx1"/>
                </a:solidFill>
              </a:rPr>
              <a:t>характеристик </a:t>
            </a:r>
            <a:endParaRPr lang="uk-UA" sz="2800" dirty="0">
              <a:solidFill>
                <a:schemeClr val="tx1"/>
              </a:solidFill>
            </a:endParaRPr>
          </a:p>
          <a:p>
            <a:r>
              <a:rPr lang="uk-UA" sz="2800" b="1" dirty="0">
                <a:solidFill>
                  <a:schemeClr val="tx1"/>
                </a:solidFill>
              </a:rPr>
              <a:t>Спільне: </a:t>
            </a:r>
            <a:r>
              <a:rPr lang="uk-UA" sz="2800" dirty="0">
                <a:solidFill>
                  <a:schemeClr val="tx1"/>
                </a:solidFill>
              </a:rPr>
              <a:t>звернення до теми соціальних порядків та ідей впорядкованості соціального життя</a:t>
            </a:r>
          </a:p>
          <a:p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37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836712"/>
            <a:ext cx="7772400" cy="648072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Третій варіант розуміння соціальних порядків за осьовим принципом </a:t>
            </a:r>
            <a:br>
              <a:rPr lang="uk-UA" sz="3200" b="1" dirty="0" smtClean="0"/>
            </a:br>
            <a:r>
              <a:rPr lang="uk-UA" sz="3200" b="1" i="1" dirty="0" smtClean="0"/>
              <a:t>ролі інститутів</a:t>
            </a:r>
            <a:endParaRPr lang="uk-UA" sz="32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560840" cy="3744416"/>
          </a:xfrm>
        </p:spPr>
        <p:txBody>
          <a:bodyPr>
            <a:normAutofit lnSpcReduction="10000"/>
          </a:bodyPr>
          <a:lstStyle/>
          <a:p>
            <a:r>
              <a:rPr lang="uk-UA" sz="2800" b="1" u="sng" dirty="0" err="1" smtClean="0">
                <a:solidFill>
                  <a:schemeClr val="tx1"/>
                </a:solidFill>
              </a:rPr>
              <a:t>Неоінституціоналізм</a:t>
            </a:r>
            <a:endParaRPr lang="uk-UA" sz="2800" b="1" u="sng" dirty="0" smtClean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я</a:t>
            </a:r>
            <a:r>
              <a:rPr lang="uk-UA" sz="2800" dirty="0" smtClean="0">
                <a:solidFill>
                  <a:schemeClr val="tx1"/>
                </a:solidFill>
              </a:rPr>
              <a:t>к відродження інституціоналізму в ситуації інтерпретації ролі інститутів у додержанні існуючих/творенні нових соціальних порядків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(</a:t>
            </a:r>
            <a:r>
              <a:rPr lang="uk-UA" dirty="0" smtClean="0">
                <a:solidFill>
                  <a:srgbClr val="00B0F0"/>
                </a:solidFill>
              </a:rPr>
              <a:t>Д. </a:t>
            </a:r>
            <a:r>
              <a:rPr lang="uk-UA" dirty="0" err="1" smtClean="0">
                <a:solidFill>
                  <a:srgbClr val="00B0F0"/>
                </a:solidFill>
              </a:rPr>
              <a:t>Норт</a:t>
            </a:r>
            <a:r>
              <a:rPr lang="uk-UA" dirty="0" smtClean="0">
                <a:solidFill>
                  <a:srgbClr val="00B0F0"/>
                </a:solidFill>
              </a:rPr>
              <a:t>, </a:t>
            </a:r>
            <a:r>
              <a:rPr lang="uk-UA" dirty="0" err="1" smtClean="0">
                <a:solidFill>
                  <a:srgbClr val="00B0F0"/>
                </a:solidFill>
              </a:rPr>
              <a:t>Дж</a:t>
            </a:r>
            <a:r>
              <a:rPr lang="uk-UA" dirty="0" smtClean="0">
                <a:solidFill>
                  <a:srgbClr val="00B0F0"/>
                </a:solidFill>
              </a:rPr>
              <a:t>. Волліс, Б. </a:t>
            </a:r>
            <a:r>
              <a:rPr lang="uk-UA" dirty="0" err="1" smtClean="0">
                <a:solidFill>
                  <a:srgbClr val="00B0F0"/>
                </a:solidFill>
              </a:rPr>
              <a:t>Вайнґест</a:t>
            </a:r>
            <a:r>
              <a:rPr lang="uk-UA" dirty="0" smtClean="0">
                <a:solidFill>
                  <a:srgbClr val="00B0F0"/>
                </a:solidFill>
              </a:rPr>
              <a:t>)</a:t>
            </a:r>
          </a:p>
          <a:p>
            <a:r>
              <a:rPr lang="uk-UA" sz="2800" b="1" i="1" dirty="0" smtClean="0">
                <a:solidFill>
                  <a:srgbClr val="00B0F0"/>
                </a:solidFill>
              </a:rPr>
              <a:t>«Насильство та суспільні порядки»</a:t>
            </a:r>
            <a:r>
              <a:rPr lang="uk-UA" sz="2800" b="1" i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2800" dirty="0" smtClean="0">
                <a:solidFill>
                  <a:schemeClr val="tx1"/>
                </a:solidFill>
              </a:rPr>
              <a:t>К.: Наш Формат; Незалежний культурологічний журнал «Ї», 2017. </a:t>
            </a:r>
          </a:p>
        </p:txBody>
      </p:sp>
    </p:spTree>
    <p:extLst>
      <p:ext uri="{BB962C8B-B14F-4D97-AF65-F5344CB8AC3E}">
        <p14:creationId xmlns:p14="http://schemas.microsoft.com/office/powerpoint/2010/main" val="985893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Визначення Д. </a:t>
            </a:r>
            <a:r>
              <a:rPr lang="uk-UA" sz="3200" b="1" dirty="0" err="1" smtClean="0"/>
              <a:t>Нортом</a:t>
            </a:r>
            <a:r>
              <a:rPr lang="uk-UA" sz="3200" b="1" dirty="0" smtClean="0"/>
              <a:t> </a:t>
            </a:r>
            <a:r>
              <a:rPr lang="uk-UA" sz="3200" b="1" i="1" dirty="0" smtClean="0">
                <a:solidFill>
                  <a:srgbClr val="00B0F0"/>
                </a:solidFill>
              </a:rPr>
              <a:t>суспільств трьох типів </a:t>
            </a:r>
            <a:r>
              <a:rPr lang="uk-UA" sz="3200" b="1" dirty="0" smtClean="0"/>
              <a:t>(за аналогією до Д. Белла з виділенням </a:t>
            </a:r>
            <a:r>
              <a:rPr lang="uk-UA" sz="3200" b="1" dirty="0" err="1" smtClean="0"/>
              <a:t>доіндустріального</a:t>
            </a:r>
            <a:r>
              <a:rPr lang="uk-UA" sz="3200" b="1" dirty="0" smtClean="0"/>
              <a:t>, індустріального та постіндустріального типів</a:t>
            </a:r>
            <a:r>
              <a:rPr lang="uk-UA" sz="3200" dirty="0" smtClean="0"/>
              <a:t>):</a:t>
            </a:r>
            <a:endParaRPr lang="uk-UA" sz="32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266429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</a:rPr>
              <a:t>мисливсько-</a:t>
            </a:r>
            <a:r>
              <a:rPr lang="uk-UA" b="1" i="1" dirty="0" err="1" smtClean="0">
                <a:solidFill>
                  <a:schemeClr val="tx1"/>
                </a:solidFill>
              </a:rPr>
              <a:t>збиральницькі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(поза аналізом)</a:t>
            </a:r>
          </a:p>
          <a:p>
            <a:pPr marL="457200" indent="-457200" algn="l">
              <a:buFontTx/>
              <a:buChar char="-"/>
            </a:pPr>
            <a:r>
              <a:rPr lang="uk-UA" b="1" i="1" dirty="0">
                <a:solidFill>
                  <a:schemeClr val="tx1"/>
                </a:solidFill>
              </a:rPr>
              <a:t>с</a:t>
            </a:r>
            <a:r>
              <a:rPr lang="uk-UA" b="1" i="1" dirty="0" smtClean="0">
                <a:solidFill>
                  <a:schemeClr val="tx1"/>
                </a:solidFill>
              </a:rPr>
              <a:t>успільства з порядком обмеженого доступу;</a:t>
            </a:r>
          </a:p>
          <a:p>
            <a:pPr marL="457200" indent="-457200" algn="l">
              <a:buFontTx/>
              <a:buChar char="-"/>
            </a:pPr>
            <a:r>
              <a:rPr lang="uk-UA" b="1" i="1" dirty="0">
                <a:solidFill>
                  <a:schemeClr val="tx1"/>
                </a:solidFill>
              </a:rPr>
              <a:t>с</a:t>
            </a:r>
            <a:r>
              <a:rPr lang="uk-UA" b="1" i="1" dirty="0" smtClean="0">
                <a:solidFill>
                  <a:schemeClr val="tx1"/>
                </a:solidFill>
              </a:rPr>
              <a:t>успільства з порядком відкритого доступу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34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uk-UA" sz="3600" b="1" dirty="0"/>
              <a:t>Основні поняття аналітичного апарату Д. </a:t>
            </a:r>
            <a:r>
              <a:rPr lang="uk-UA" sz="3600" b="1" dirty="0" err="1"/>
              <a:t>Норта</a:t>
            </a:r>
            <a:r>
              <a:rPr lang="uk-UA" sz="3600" b="1" dirty="0"/>
              <a:t> та його співавторів</a:t>
            </a:r>
            <a:endParaRPr lang="uk-UA" sz="36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2285664"/>
            <a:ext cx="7702624" cy="4167672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eriod"/>
            </a:pPr>
            <a:r>
              <a:rPr lang="uk-UA" b="1" u="sng" dirty="0" smtClean="0">
                <a:solidFill>
                  <a:schemeClr val="tx1"/>
                </a:solidFill>
              </a:rPr>
              <a:t>Інститути</a:t>
            </a:r>
            <a:r>
              <a:rPr lang="uk-UA" b="1" u="sng" dirty="0">
                <a:solidFill>
                  <a:schemeClr val="tx1"/>
                </a:solidFill>
              </a:rPr>
              <a:t>, </a:t>
            </a:r>
            <a:r>
              <a:rPr lang="uk-UA" dirty="0">
                <a:solidFill>
                  <a:schemeClr val="tx1"/>
                </a:solidFill>
              </a:rPr>
              <a:t>які встановлюють «правила гри» за допомогою законів, норм поведінки для дотримання соціальних порядків обмеженого або вільного доступу.</a:t>
            </a:r>
          </a:p>
          <a:p>
            <a:pPr marL="457200" indent="-457200" algn="l">
              <a:buAutoNum type="arabicPeriod"/>
            </a:pPr>
            <a:r>
              <a:rPr lang="uk-UA" b="1" u="sng" dirty="0">
                <a:solidFill>
                  <a:schemeClr val="tx1"/>
                </a:solidFill>
              </a:rPr>
              <a:t>Організації,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або «гравці», які діють за встановленими інститутами </a:t>
            </a:r>
            <a:r>
              <a:rPr lang="uk-UA" dirty="0" smtClean="0">
                <a:solidFill>
                  <a:schemeClr val="tx1"/>
                </a:solidFill>
              </a:rPr>
              <a:t>правилами.</a:t>
            </a:r>
            <a:endParaRPr lang="uk-UA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uk-UA" b="1" u="sng" dirty="0" smtClean="0">
                <a:solidFill>
                  <a:schemeClr val="tx1"/>
                </a:solidFill>
              </a:rPr>
              <a:t>Уявлення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про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соціальні порядки.</a:t>
            </a:r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Головну роль відіграють інститути</a:t>
            </a:r>
            <a:r>
              <a:rPr lang="uk-UA" dirty="0" smtClean="0">
                <a:solidFill>
                  <a:schemeClr val="tx1"/>
                </a:solidFill>
              </a:rPr>
              <a:t>, а </a:t>
            </a:r>
            <a:r>
              <a:rPr lang="uk-UA" dirty="0">
                <a:solidFill>
                  <a:schemeClr val="tx1"/>
                </a:solidFill>
              </a:rPr>
              <a:t>уявлення  замикають цю ієрархію.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3871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Відповідно дві моделі соціального порядку і відповідно різні держави</a:t>
            </a:r>
            <a:endParaRPr lang="uk-UA" sz="36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918648" cy="4248472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Модель обмеженого доступу та модель вільного доступу.</a:t>
            </a:r>
          </a:p>
          <a:p>
            <a:r>
              <a:rPr lang="uk-UA" sz="2400" b="1" dirty="0">
                <a:solidFill>
                  <a:srgbClr val="C00000"/>
                </a:solidFill>
              </a:rPr>
              <a:t>2</a:t>
            </a:r>
            <a:r>
              <a:rPr lang="uk-UA" sz="2400" b="1" dirty="0" smtClean="0">
                <a:solidFill>
                  <a:srgbClr val="C00000"/>
                </a:solidFill>
              </a:rPr>
              <a:t>. Модель обмеженого доступу </a:t>
            </a:r>
            <a:r>
              <a:rPr lang="uk-UA" sz="2400" dirty="0" smtClean="0">
                <a:solidFill>
                  <a:srgbClr val="C00000"/>
                </a:solidFill>
              </a:rPr>
              <a:t>в </a:t>
            </a:r>
            <a:r>
              <a:rPr lang="uk-UA" sz="2400" b="1" u="sng" dirty="0" smtClean="0">
                <a:solidFill>
                  <a:srgbClr val="C00000"/>
                </a:solidFill>
              </a:rPr>
              <a:t>природній</a:t>
            </a:r>
            <a:r>
              <a:rPr lang="uk-UA" sz="2400" b="1" dirty="0" smtClean="0">
                <a:solidFill>
                  <a:srgbClr val="C00000"/>
                </a:solidFill>
              </a:rPr>
              <a:t> державі</a:t>
            </a:r>
            <a:r>
              <a:rPr lang="uk-UA" sz="2400" dirty="0" smtClean="0">
                <a:solidFill>
                  <a:srgbClr val="C00000"/>
                </a:solidFill>
              </a:rPr>
              <a:t>: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- повільне зростання економіки та вразливість до викликів;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п</a:t>
            </a:r>
            <a:r>
              <a:rPr lang="uk-UA" sz="2400" dirty="0" smtClean="0">
                <a:solidFill>
                  <a:schemeClr val="tx1"/>
                </a:solidFill>
              </a:rPr>
              <a:t>олітичні системи без згоди з громадянами;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в</a:t>
            </a:r>
            <a:r>
              <a:rPr lang="uk-UA" sz="2400" dirty="0" smtClean="0">
                <a:solidFill>
                  <a:schemeClr val="tx1"/>
                </a:solidFill>
              </a:rPr>
              <a:t>ідносно невелика кількість організацій;</a:t>
            </a:r>
          </a:p>
          <a:p>
            <a:pPr marL="342900" indent="-342900" algn="l">
              <a:buFontTx/>
              <a:buChar char="-"/>
            </a:pPr>
            <a:r>
              <a:rPr lang="uk-UA" sz="2400" dirty="0" smtClean="0">
                <a:solidFill>
                  <a:schemeClr val="tx1"/>
                </a:solidFill>
              </a:rPr>
              <a:t>невеликий і централізований державний апарат;</a:t>
            </a:r>
          </a:p>
          <a:p>
            <a:pPr marL="342900" indent="-342900" algn="l">
              <a:buFontTx/>
              <a:buChar char="-"/>
            </a:pPr>
            <a:r>
              <a:rPr lang="uk-UA" sz="2400" dirty="0">
                <a:solidFill>
                  <a:schemeClr val="tx1"/>
                </a:solidFill>
              </a:rPr>
              <a:t>з</a:t>
            </a:r>
            <a:r>
              <a:rPr lang="uk-UA" sz="2400" dirty="0" smtClean="0">
                <a:solidFill>
                  <a:schemeClr val="tx1"/>
                </a:solidFill>
              </a:rPr>
              <a:t>асилля соціальних зв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</a:rPr>
              <a:t>язків</a:t>
            </a:r>
            <a:r>
              <a:rPr lang="uk-UA" sz="2400" dirty="0" smtClean="0">
                <a:solidFill>
                  <a:schemeClr val="tx1"/>
                </a:solidFill>
              </a:rPr>
              <a:t>, побудованих на вибірковому законодавстві, привілеях та ієрархіях, незахищені права власності, поширення думки, що не всі є рівними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54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B8D212-FF4D-4870-9681-DA00E14D20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1254</Words>
  <Application>Microsoft Office PowerPoint</Application>
  <PresentationFormat>Екран (4:3)</PresentationFormat>
  <Paragraphs>80</Paragraphs>
  <Slides>19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2" baseType="lpstr">
      <vt:lpstr>Arial</vt:lpstr>
      <vt:lpstr>Calibri</vt:lpstr>
      <vt:lpstr>3_Office Theme</vt:lpstr>
      <vt:lpstr>Презентація PowerPoint</vt:lpstr>
      <vt:lpstr>Проблема порядку є центральною проблемою соціологічного теоретизування від початків існування соціології</vt:lpstr>
      <vt:lpstr>Множинність порядків / безпорядків викликала до життя множинність соціологічних версій їх тлумачення</vt:lpstr>
      <vt:lpstr>Виділимо декілька праць останнього часу, присвячених аналізу соціальних порядків за різними осьовими принципами</vt:lpstr>
      <vt:lpstr>Два варіанти тлумачення соціальних порядків (за М. Соболевською)</vt:lpstr>
      <vt:lpstr>Третій варіант розуміння соціальних порядків за осьовим принципом  ролі інститутів</vt:lpstr>
      <vt:lpstr>Визначення Д. Нортом суспільств трьох типів (за аналогією до Д. Белла з виділенням доіндустріального, індустріального та постіндустріального типів):</vt:lpstr>
      <vt:lpstr>Основні поняття аналітичного апарату Д. Норта та його співавторів</vt:lpstr>
      <vt:lpstr>Відповідно дві моделі соціального порядку і відповідно різні держави</vt:lpstr>
      <vt:lpstr>3. Модель вільного доступу:</vt:lpstr>
      <vt:lpstr>Переважна частина сучасних держав (80-85%) є природними державами з першою моделлю доступу і відповідними соціальними порядками</vt:lpstr>
      <vt:lpstr>Україна в ситуації перехідного періоду до моделі відкритого доступу</vt:lpstr>
      <vt:lpstr>Україна сьогодення – це суспільство переходу до порядків вільного доступу із досягненням незворотних порогових змін.</vt:lpstr>
      <vt:lpstr>Особливості цього переходу в Україні (продовження)</vt:lpstr>
      <vt:lpstr>Особливості цього переходу в Україні (продовження)</vt:lpstr>
      <vt:lpstr>Особливості цього переходу в Україні (продовження)</vt:lpstr>
      <vt:lpstr>Попередній висновок</vt:lpstr>
      <vt:lpstr>Тотальний оптимізм?</vt:lpstr>
      <vt:lpstr>Дякую за увагу!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2023-03-19T17:07:28Z</dcterms:created>
  <dcterms:modified xsi:type="dcterms:W3CDTF">2023-04-04T17:26:41Z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TC018814239991</vt:lpwstr>
  </property>
</Properties>
</file>