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82" r:id="rId4"/>
    <p:sldId id="258" r:id="rId5"/>
    <p:sldId id="259" r:id="rId6"/>
    <p:sldId id="260" r:id="rId7"/>
    <p:sldId id="273" r:id="rId8"/>
    <p:sldId id="271" r:id="rId9"/>
    <p:sldId id="261" r:id="rId10"/>
    <p:sldId id="262" r:id="rId11"/>
    <p:sldId id="263" r:id="rId12"/>
    <p:sldId id="269" r:id="rId13"/>
    <p:sldId id="284" r:id="rId14"/>
    <p:sldId id="270" r:id="rId15"/>
    <p:sldId id="286" r:id="rId16"/>
    <p:sldId id="280" r:id="rId17"/>
  </p:sldIdLst>
  <p:sldSz cx="18288000" cy="10287000"/>
  <p:notesSz cx="6858000" cy="9144000"/>
  <p:embeddedFontLst>
    <p:embeddedFont>
      <p:font typeface="Poppins ExtraBold Bold" charset="0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Verdana" pitchFamily="34" charset="0"/>
      <p:regular r:id="rId23"/>
      <p:bold r:id="rId24"/>
      <p:italic r:id="rId25"/>
      <p:boldItalic r:id="rId26"/>
    </p:embeddedFont>
    <p:embeddedFont>
      <p:font typeface="Poppins ExtraBold" charset="0"/>
      <p:regular r:id="rId27"/>
    </p:embeddedFont>
    <p:embeddedFont>
      <p:font typeface="Lato" charset="0"/>
      <p:regular r:id="rId28"/>
    </p:embeddedFont>
    <p:embeddedFont>
      <p:font typeface="Lato Italics" charset="0"/>
      <p:regular r:id="rId29"/>
    </p:embeddedFont>
    <p:embeddedFont>
      <p:font typeface="Lato Bold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29" d="100"/>
          <a:sy n="29" d="100"/>
        </p:scale>
        <p:origin x="-1027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image" Target="https://scontent-mrs1-1.xx.fbcdn.net/hphotos-xtp1/v/t1.0-9/12744556_790167707793781_5251055255565767772_n.jpg?oh=8f8cf9813407f58a7989cac6ab56317f&amp;oe=57580749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B%D1%8C%D0%B2%D1%96%D0%B2" TargetMode="External"/><Relationship Id="rId3" Type="http://schemas.openxmlformats.org/officeDocument/2006/relationships/hyperlink" Target="https://uk.wikipedia.org/wiki/%D0%A3%D0%BA%D1%80%D0%B0%D1%97%D0%BD%D1%81%D1%8C%D0%BA%D0%B0_%D0%9D%D0%B0%D1%80%D0%BE%D0%B4%D0%BD%D0%B0_%D0%A0%D0%B5%D1%81%D0%BF%D1%83%D0%B1%D0%BB%D1%96%D0%BA%D0%B0" TargetMode="External"/><Relationship Id="rId7" Type="http://schemas.openxmlformats.org/officeDocument/2006/relationships/hyperlink" Target="https://uk.wikipedia.org/wiki/%D0%9D%D0%B0%D1%83%D0%BA%D0%BE%D0%B2%D0%B5_%D1%82%D0%BE%D0%B2%D0%B0%D1%80%D0%B8%D1%81%D1%82%D0%B2%D0%BE_%D1%96%D0%BC%D0%B5%D0%BD%D1%96_%D0%A8%D0%B5%D0%B2%D1%87%D0%B5%D0%BD%D0%BA%D0%B0" TargetMode="External"/><Relationship Id="rId2" Type="http://schemas.openxmlformats.org/officeDocument/2006/relationships/hyperlink" Target="https://uk.wikipedia.org/wiki/%D0%A3%D0%BA%D1%80%D0%B0%D1%97%D0%BD%D1%81%D1%8C%D0%BA%D0%B0_%D0%A6%D0%B5%D0%BD%D1%82%D1%80%D0%B0%D0%BB%D1%8C%D0%BD%D0%B0_%D0%A0%D0%B0%D0%B4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0%D0%BA%D0%B0%D0%B4%D0%B5%D0%BC%D1%96%D1%8F_%D0%BD%D0%B0%D1%83%D0%BA_%D0%A1%D0%A0%D0%A1%D0%A0" TargetMode="External"/><Relationship Id="rId11" Type="http://schemas.openxmlformats.org/officeDocument/2006/relationships/image" Target="../media/image13.jpeg"/><Relationship Id="rId5" Type="http://schemas.openxmlformats.org/officeDocument/2006/relationships/hyperlink" Target="https://uk.wikipedia.org/wiki/%D0%9D%D0%B0%D1%86%D1%96%D0%BE%D0%BD%D0%B0%D0%BB%D1%8C%D0%BD%D0%B0_%D0%B0%D0%BA%D0%B0%D0%B4%D0%B5%D0%BC%D1%96%D1%8F_%D0%BD%D0%B0%D1%83%D0%BA_%D0%A3%D0%BA%D1%80%D0%B0%D1%97%D0%BD%D0%B8" TargetMode="External"/><Relationship Id="rId10" Type="http://schemas.openxmlformats.org/officeDocument/2006/relationships/image" Target="../media/image7.jpeg"/><Relationship Id="rId4" Type="http://schemas.openxmlformats.org/officeDocument/2006/relationships/hyperlink" Target="https://uk.wikipedia.org/wiki/%D0%90%D0%BA%D0%B0%D0%B4%D0%B5%D0%BC%D1%96%D0%BA" TargetMode="External"/><Relationship Id="rId9" Type="http://schemas.openxmlformats.org/officeDocument/2006/relationships/hyperlink" Target="https://uk.wikipedia.org/wiki/%D0%9B%D1%8C%D0%B2%D1%96%D0%B2%D1%81%D1%8C%D0%BA%D0%B8%D0%B9_%D0%BD%D0%B0%D1%86%D1%96%D0%BE%D0%BD%D0%B0%D0%BB%D1%8C%D0%BD%D0%B8%D0%B9_%D1%83%D0%BD%D1%96%D0%B2%D0%B5%D1%80%D1%81%D0%B8%D1%82%D0%B5%D1%82_%D1%96%D0%BC%D0%B5%D0%BD%D1%96_%D0%86%D0%B2%D0%B0%D0%BD%D0%B0_%D0%A4%D1%80%D0%B0%D0%BD%D0%BA%D0%B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3456461" y="2451448"/>
            <a:ext cx="6162745" cy="5455543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4" name="Group 4"/>
          <p:cNvGrpSpPr/>
          <p:nvPr/>
        </p:nvGrpSpPr>
        <p:grpSpPr>
          <a:xfrm rot="2700000">
            <a:off x="15361560" y="2217060"/>
            <a:ext cx="5852880" cy="5852880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11143419" y="8163269"/>
            <a:ext cx="6164339" cy="6164339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99815" y="1028700"/>
            <a:ext cx="766692" cy="63983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224837" y="5041183"/>
            <a:ext cx="12616379" cy="1642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00"/>
              </a:lnSpc>
            </a:pPr>
            <a:r>
              <a:rPr lang="en-US" sz="12000" spc="600" dirty="0" smtClean="0">
                <a:solidFill>
                  <a:srgbClr val="2B4A9D"/>
                </a:solidFill>
                <a:latin typeface="Poppins ExtraBold Bold"/>
              </a:rPr>
              <a:t> </a:t>
            </a:r>
            <a:endParaRPr lang="en-US" sz="12000" spc="600" dirty="0">
              <a:solidFill>
                <a:srgbClr val="2B4A9D"/>
              </a:solidFill>
              <a:latin typeface="Poppins ExtraBol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224837" y="7260387"/>
            <a:ext cx="12616379" cy="1030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ru-RU" sz="3000" spc="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Лобанова А.С.</a:t>
            </a:r>
          </a:p>
          <a:p>
            <a:pPr>
              <a:lnSpc>
                <a:spcPts val="4200"/>
              </a:lnSpc>
            </a:pPr>
            <a:r>
              <a:rPr lang="ru-RU" sz="3000" spc="3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Криворізький</a:t>
            </a:r>
            <a:r>
              <a:rPr lang="ru-RU" sz="3000" spc="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spc="3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державний</a:t>
            </a:r>
            <a:r>
              <a:rPr lang="ru-RU" sz="3000" spc="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spc="3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педагогічний</a:t>
            </a:r>
            <a:r>
              <a:rPr lang="ru-RU" sz="3000" spc="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spc="3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університет</a:t>
            </a:r>
            <a:r>
              <a:rPr lang="ru-RU" sz="3000" spc="3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000" spc="3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0" y="0"/>
            <a:ext cx="541602" cy="10287000"/>
            <a:chOff x="0" y="0"/>
            <a:chExt cx="157867" cy="29984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7867" cy="2998468"/>
            </a:xfrm>
            <a:custGeom>
              <a:avLst/>
              <a:gdLst/>
              <a:ahLst/>
              <a:cxnLst/>
              <a:rect l="l" t="t" r="r" b="b"/>
              <a:pathLst>
                <a:path w="157867" h="2998468">
                  <a:moveTo>
                    <a:pt x="0" y="0"/>
                  </a:moveTo>
                  <a:lnTo>
                    <a:pt x="157867" y="0"/>
                  </a:lnTo>
                  <a:lnTo>
                    <a:pt x="157867" y="2998468"/>
                  </a:lnTo>
                  <a:lnTo>
                    <a:pt x="0" y="2998468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7" name="Прямоугольник 16"/>
          <p:cNvSpPr/>
          <p:nvPr/>
        </p:nvSpPr>
        <p:spPr>
          <a:xfrm>
            <a:off x="1285820" y="3071798"/>
            <a:ext cx="132160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FF0000"/>
                </a:solidFill>
              </a:rPr>
              <a:t>Російсько-українська війна: </a:t>
            </a:r>
          </a:p>
          <a:p>
            <a:pPr algn="ctr"/>
            <a:r>
              <a:rPr lang="uk-UA" sz="5400" b="1" dirty="0" smtClean="0">
                <a:solidFill>
                  <a:srgbClr val="FF0000"/>
                </a:solidFill>
              </a:rPr>
              <a:t>соціологічний прогноз з минулого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000332" y="642906"/>
            <a:ext cx="1278740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ХІІ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ЛЬВІВСЬКИЙ СОЦІОЛОГІЧНИЙ ФОРУМ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ТВОРЕННЯ НОВИХ СОЦІАЛЬНИХ ПОРЯДКІВ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В УМОВАХ РОСІЙСЬКО-УКРАЇНСЬКОЇ ВІЙНИ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scontent-mrs1-1.xx.fbcdn.net/hphotos-xtp1/v/t1.0-9/12744556_790167707793781_5251055255565767772_n.jpg?oh=8f8cf9813407f58a7989cac6ab56317f&amp;oe=57580749"/>
          <p:cNvPicPr>
            <a:picLocks noChangeAspect="1" noChangeArrowheads="1"/>
          </p:cNvPicPr>
          <p:nvPr/>
        </p:nvPicPr>
        <p:blipFill>
          <a:blip r:embed="rId4" r:link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24000"/>
          </a:blip>
          <a:srcRect/>
          <a:stretch>
            <a:fillRect/>
          </a:stretch>
        </p:blipFill>
        <p:spPr bwMode="auto">
          <a:xfrm>
            <a:off x="14787602" y="3786178"/>
            <a:ext cx="4571968" cy="2714644"/>
          </a:xfrm>
          <a:prstGeom prst="rect">
            <a:avLst/>
          </a:prstGeom>
          <a:noFill/>
        </p:spPr>
      </p:pic>
      <p:pic>
        <p:nvPicPr>
          <p:cNvPr id="16" name="Рисунок 15" descr="LNU Embl_Colot"/>
          <p:cNvPicPr/>
          <p:nvPr/>
        </p:nvPicPr>
        <p:blipFill>
          <a:blip r:embed="rId6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00068" y="357154"/>
            <a:ext cx="3500462" cy="2786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6816" y="0"/>
            <a:ext cx="452408" cy="10287000"/>
            <a:chOff x="0" y="0"/>
            <a:chExt cx="165040" cy="3752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5040" cy="3752726"/>
            </a:xfrm>
            <a:custGeom>
              <a:avLst/>
              <a:gdLst/>
              <a:ahLst/>
              <a:cxnLst/>
              <a:rect l="l" t="t" r="r" b="b"/>
              <a:pathLst>
                <a:path w="165040" h="3752726">
                  <a:moveTo>
                    <a:pt x="0" y="0"/>
                  </a:moveTo>
                  <a:lnTo>
                    <a:pt x="165040" y="0"/>
                  </a:lnTo>
                  <a:lnTo>
                    <a:pt x="165040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15385959" y="1860459"/>
            <a:ext cx="6566081" cy="6566081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15742560" y="2217060"/>
            <a:ext cx="5852880" cy="5852880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2700000">
            <a:off x="11524419" y="8043030"/>
            <a:ext cx="6164339" cy="6164339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0" name="Group 10"/>
          <p:cNvGrpSpPr/>
          <p:nvPr/>
        </p:nvGrpSpPr>
        <p:grpSpPr>
          <a:xfrm rot="2700000">
            <a:off x="11524419" y="-3920369"/>
            <a:ext cx="6164339" cy="6164339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5400000">
            <a:off x="568482" y="1960670"/>
            <a:ext cx="829509" cy="1966473"/>
            <a:chOff x="0" y="0"/>
            <a:chExt cx="2354580" cy="558188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5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20" name="Group 20"/>
          <p:cNvGrpSpPr/>
          <p:nvPr/>
        </p:nvGrpSpPr>
        <p:grpSpPr>
          <a:xfrm rot="-5400000">
            <a:off x="4980926" y="-2587876"/>
            <a:ext cx="1629197" cy="7951652"/>
            <a:chOff x="0" y="0"/>
            <a:chExt cx="2354580" cy="1149204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353310" cy="11492046"/>
            </a:xfrm>
            <a:custGeom>
              <a:avLst/>
              <a:gdLst/>
              <a:ahLst/>
              <a:cxnLst/>
              <a:rect l="l" t="t" r="r" b="b"/>
              <a:pathLst>
                <a:path w="2353310" h="11492046">
                  <a:moveTo>
                    <a:pt x="784860" y="11424736"/>
                  </a:moveTo>
                  <a:cubicBezTo>
                    <a:pt x="905510" y="11465376"/>
                    <a:pt x="1042670" y="11492046"/>
                    <a:pt x="1177290" y="11492046"/>
                  </a:cubicBezTo>
                  <a:cubicBezTo>
                    <a:pt x="1311910" y="11492046"/>
                    <a:pt x="1441450" y="11469186"/>
                    <a:pt x="1560830" y="11428546"/>
                  </a:cubicBezTo>
                  <a:cubicBezTo>
                    <a:pt x="1563370" y="11427276"/>
                    <a:pt x="1565910" y="11427276"/>
                    <a:pt x="1568450" y="11426006"/>
                  </a:cubicBezTo>
                  <a:cubicBezTo>
                    <a:pt x="2016760" y="11263446"/>
                    <a:pt x="2346960" y="10834186"/>
                    <a:pt x="2353310" y="10306003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0298100"/>
                  </a:lnTo>
                  <a:cubicBezTo>
                    <a:pt x="6350" y="10836725"/>
                    <a:pt x="331470" y="11265986"/>
                    <a:pt x="784860" y="11424736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22" name="Group 22"/>
          <p:cNvGrpSpPr/>
          <p:nvPr/>
        </p:nvGrpSpPr>
        <p:grpSpPr>
          <a:xfrm rot="-5400000">
            <a:off x="568482" y="4415830"/>
            <a:ext cx="829509" cy="1966473"/>
            <a:chOff x="0" y="0"/>
            <a:chExt cx="2354580" cy="558188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5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24" name="Group 24"/>
          <p:cNvGrpSpPr/>
          <p:nvPr/>
        </p:nvGrpSpPr>
        <p:grpSpPr>
          <a:xfrm rot="-5400000">
            <a:off x="568482" y="6870991"/>
            <a:ext cx="829509" cy="1966473"/>
            <a:chOff x="0" y="0"/>
            <a:chExt cx="2354580" cy="558188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5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pic>
        <p:nvPicPr>
          <p:cNvPr id="36" name="Picture 29" descr="Єфремов Сергій Олександрович — Вікіпеді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76" y="0"/>
            <a:ext cx="6072230" cy="5000660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1500134" y="357154"/>
            <a:ext cx="10572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Сергій Олександрович Єфремов (1876-1939</a:t>
            </a:r>
            <a:r>
              <a:rPr lang="uk-UA" sz="2800" b="1" dirty="0" smtClean="0"/>
              <a:t>), академік, визначний учений-філолог, історик, організатор науки, публіцист і редактор перших вільних українських газет </a:t>
            </a:r>
            <a:r>
              <a:rPr lang="uk-UA" sz="2800" b="1" dirty="0" err="1" smtClean="0"/>
              <a:t>“Громадська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думка”</a:t>
            </a:r>
            <a:r>
              <a:rPr lang="uk-UA" sz="2800" b="1" dirty="0" smtClean="0"/>
              <a:t>, </a:t>
            </a:r>
            <a:r>
              <a:rPr lang="uk-UA" sz="2800" b="1" dirty="0" err="1" smtClean="0"/>
              <a:t>“Рада”</a:t>
            </a:r>
            <a:r>
              <a:rPr lang="uk-UA" sz="2800" b="1" dirty="0" smtClean="0"/>
              <a:t>, </a:t>
            </a:r>
            <a:r>
              <a:rPr lang="uk-UA" sz="2800" b="1" dirty="0" err="1" smtClean="0"/>
              <a:t>“Нова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Рада”</a:t>
            </a:r>
            <a:r>
              <a:rPr lang="uk-UA" sz="2800" b="1" dirty="0" smtClean="0"/>
              <a:t>, віце-президент Всеукраїнської Академії наук</a:t>
            </a:r>
            <a:endParaRPr lang="ru-RU" sz="28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928762" y="2571732"/>
            <a:ext cx="10001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</a:t>
            </a:r>
            <a:endParaRPr lang="uk-UA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143076" y="2428856"/>
            <a:ext cx="10144196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 </a:t>
            </a:r>
            <a:r>
              <a:rPr lang="uk-UA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своєму </a:t>
            </a:r>
            <a:r>
              <a:rPr lang="uk-UA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“Щоденнику”</a:t>
            </a:r>
            <a:r>
              <a:rPr lang="uk-UA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(1923–1929 рр.) він представив свої </a:t>
            </a:r>
            <a:r>
              <a:rPr lang="uk-UA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наративи</a:t>
            </a:r>
            <a:r>
              <a:rPr lang="uk-UA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про дивовижне </a:t>
            </a:r>
            <a:r>
              <a:rPr lang="uk-UA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явище духовного Опору незалежної української інтелігенції</a:t>
            </a:r>
            <a:r>
              <a:rPr lang="uk-UA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зокрема і себе, більшовицькому тиранічному антинаціональному режиму.</a:t>
            </a:r>
          </a:p>
          <a:p>
            <a:pPr algn="just"/>
            <a:endParaRPr lang="uk-UA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/>
            <a:r>
              <a:rPr lang="uk-UA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Задаючи сам собі питання, чому він є непримиренним противником </a:t>
            </a:r>
            <a:r>
              <a:rPr lang="uk-UA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більшовицькочекістської</a:t>
            </a:r>
            <a:r>
              <a:rPr lang="uk-UA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влади, на сторінках </a:t>
            </a:r>
            <a:r>
              <a:rPr lang="uk-UA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“Щоденника”</a:t>
            </a:r>
            <a:r>
              <a:rPr lang="uk-UA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дав доволі чітку відповідь на нього: </a:t>
            </a:r>
            <a:r>
              <a:rPr lang="uk-UA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«Тяжке це питання, і тяжкі переживання... 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Але коли перед мною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стають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оті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брехня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провокація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хвастовитість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пошлість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які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становлять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головні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риси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більшовицької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системи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то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відповідь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одну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можу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дати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не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приймаю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системи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на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брехні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провокації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світовому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дурисвітстві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заснованої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Навіть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кров,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насильство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якщо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одверте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щире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можна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зрозуміти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якщо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не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простити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Але не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брехню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не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лицемірство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не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провокацію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огидні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знаки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розтлінного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режиму. І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він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мусить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загинути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На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гнилизні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нічого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твердого не </a:t>
            </a:r>
            <a:r>
              <a:rPr lang="ru-RU" sz="24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збудуєш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”.</a:t>
            </a:r>
          </a:p>
          <a:p>
            <a:pPr algn="just"/>
            <a:r>
              <a:rPr lang="uk-UA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Пріоритетом для нього була національна воля, </a:t>
            </a:r>
            <a:r>
              <a:rPr lang="uk-UA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“українська</a:t>
            </a:r>
            <a:r>
              <a:rPr lang="uk-UA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справа”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9218" name="Picture 2" descr="ЄФРЕМОВ С. ІСТОРІЯ УКРАЇНСЬКОГО ПИСЬМЕНСТВА – Аукціони – Аукціоний дім Дука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30412" y="4071930"/>
            <a:ext cx="478628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05021" y="-2492352"/>
            <a:ext cx="5770168" cy="5770168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18458" y="566151"/>
            <a:ext cx="2396931" cy="9154697"/>
            <a:chOff x="0" y="0"/>
            <a:chExt cx="874407" cy="33396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74407" cy="3339659"/>
            </a:xfrm>
            <a:custGeom>
              <a:avLst/>
              <a:gdLst/>
              <a:ahLst/>
              <a:cxnLst/>
              <a:rect l="l" t="t" r="r" b="b"/>
              <a:pathLst>
                <a:path w="874407" h="3339659">
                  <a:moveTo>
                    <a:pt x="0" y="0"/>
                  </a:moveTo>
                  <a:lnTo>
                    <a:pt x="874407" y="0"/>
                  </a:lnTo>
                  <a:lnTo>
                    <a:pt x="874407" y="3339659"/>
                  </a:lnTo>
                  <a:lnTo>
                    <a:pt x="0" y="3339659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747069" y="5894406"/>
            <a:ext cx="11540931" cy="4392594"/>
            <a:chOff x="0" y="0"/>
            <a:chExt cx="4210163" cy="160243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10163" cy="1602430"/>
            </a:xfrm>
            <a:custGeom>
              <a:avLst/>
              <a:gdLst/>
              <a:ahLst/>
              <a:cxnLst/>
              <a:rect l="l" t="t" r="r" b="b"/>
              <a:pathLst>
                <a:path w="4210163" h="1602430">
                  <a:moveTo>
                    <a:pt x="0" y="0"/>
                  </a:moveTo>
                  <a:lnTo>
                    <a:pt x="4210163" y="0"/>
                  </a:lnTo>
                  <a:lnTo>
                    <a:pt x="4210163" y="1602430"/>
                  </a:lnTo>
                  <a:lnTo>
                    <a:pt x="0" y="16024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336986" y="-9994"/>
            <a:ext cx="14951014" cy="417760"/>
            <a:chOff x="0" y="0"/>
            <a:chExt cx="5454170" cy="152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454171" cy="152400"/>
            </a:xfrm>
            <a:custGeom>
              <a:avLst/>
              <a:gdLst/>
              <a:ahLst/>
              <a:cxnLst/>
              <a:rect l="l" t="t" r="r" b="b"/>
              <a:pathLst>
                <a:path w="5454171" h="152400">
                  <a:moveTo>
                    <a:pt x="0" y="0"/>
                  </a:moveTo>
                  <a:lnTo>
                    <a:pt x="5454171" y="0"/>
                  </a:lnTo>
                  <a:lnTo>
                    <a:pt x="5454171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3" name="Прямоугольник 12"/>
          <p:cNvSpPr/>
          <p:nvPr/>
        </p:nvSpPr>
        <p:spPr>
          <a:xfrm>
            <a:off x="3428960" y="785783"/>
            <a:ext cx="88583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C00000"/>
                </a:solidFill>
              </a:rPr>
              <a:t>Микита</a:t>
            </a:r>
            <a:r>
              <a:rPr lang="ru-RU" sz="2800" dirty="0" smtClean="0">
                <a:solidFill>
                  <a:srgbClr val="C00000"/>
                </a:solidFill>
              </a:rPr>
              <a:t> Шаповал (1882-1932)</a:t>
            </a:r>
          </a:p>
          <a:p>
            <a:r>
              <a:rPr lang="ru-RU" sz="2800" dirty="0" err="1" smtClean="0"/>
              <a:t>український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політичний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громадський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діяч</a:t>
            </a:r>
            <a:r>
              <a:rPr lang="ru-RU" sz="2800" dirty="0" smtClean="0"/>
              <a:t>, </a:t>
            </a:r>
            <a:r>
              <a:rPr lang="ru-RU" sz="2800" dirty="0" err="1" smtClean="0"/>
              <a:t>публіцист</a:t>
            </a:r>
            <a:r>
              <a:rPr lang="ru-RU" sz="2800" dirty="0" smtClean="0"/>
              <a:t>, </a:t>
            </a:r>
            <a:r>
              <a:rPr lang="ru-RU" sz="2800" dirty="0" err="1" smtClean="0"/>
              <a:t>соціолог</a:t>
            </a:r>
            <a:r>
              <a:rPr lang="ru-RU" sz="2800" dirty="0" smtClean="0"/>
              <a:t>, поет, за </a:t>
            </a:r>
            <a:r>
              <a:rPr lang="ru-RU" sz="2800" dirty="0" err="1" smtClean="0"/>
              <a:t>фахом</a:t>
            </a:r>
            <a:r>
              <a:rPr lang="ru-RU" sz="2800" dirty="0" smtClean="0"/>
              <a:t> </a:t>
            </a:r>
            <a:r>
              <a:rPr lang="ru-RU" sz="2800" dirty="0" err="1" smtClean="0"/>
              <a:t>лісник</a:t>
            </a:r>
            <a:r>
              <a:rPr lang="ru-RU" sz="2800" dirty="0" smtClean="0"/>
              <a:t>. Член </a:t>
            </a:r>
            <a:r>
              <a:rPr lang="ru-RU" sz="2800" dirty="0" err="1" smtClean="0"/>
              <a:t>Центральної</a:t>
            </a:r>
            <a:r>
              <a:rPr lang="ru-RU" sz="2800" dirty="0" smtClean="0"/>
              <a:t> Ради. </a:t>
            </a:r>
            <a:r>
              <a:rPr lang="ru-RU" sz="2800" dirty="0" err="1" smtClean="0"/>
              <a:t>Організатор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директор </a:t>
            </a:r>
            <a:r>
              <a:rPr lang="ru-RU" sz="2800" dirty="0" err="1" smtClean="0"/>
              <a:t>Українського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соціологічного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інституту</a:t>
            </a:r>
            <a:r>
              <a:rPr lang="ru-RU" sz="2800" dirty="0" smtClean="0"/>
              <a:t> в </a:t>
            </a:r>
            <a:r>
              <a:rPr lang="ru-RU" sz="2800" dirty="0" err="1" smtClean="0"/>
              <a:t>Празі</a:t>
            </a:r>
            <a:r>
              <a:rPr lang="ru-RU" sz="2800" dirty="0" smtClean="0"/>
              <a:t> (</a:t>
            </a:r>
            <a:r>
              <a:rPr lang="ru-RU" sz="2800" dirty="0" err="1" smtClean="0"/>
              <a:t>Український</a:t>
            </a:r>
            <a:r>
              <a:rPr lang="ru-RU" sz="2800" dirty="0" smtClean="0"/>
              <a:t> </a:t>
            </a:r>
            <a:r>
              <a:rPr lang="ru-RU" sz="2800" dirty="0" err="1" smtClean="0"/>
              <a:t>інститут</a:t>
            </a:r>
            <a:r>
              <a:rPr lang="ru-RU" sz="2800" dirty="0" smtClean="0"/>
              <a:t> </a:t>
            </a:r>
            <a:r>
              <a:rPr lang="ru-RU" sz="2800" dirty="0" err="1" smtClean="0"/>
              <a:t>громадознавства</a:t>
            </a:r>
            <a:r>
              <a:rPr lang="ru-RU" sz="2800" dirty="0" smtClean="0"/>
              <a:t>). </a:t>
            </a:r>
            <a:r>
              <a:rPr lang="ru-RU" sz="2800" dirty="0" err="1" smtClean="0"/>
              <a:t>Організатор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українських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вищих</a:t>
            </a:r>
            <a:r>
              <a:rPr lang="ru-RU" sz="2800" dirty="0" smtClean="0"/>
              <a:t> </a:t>
            </a:r>
            <a:r>
              <a:rPr lang="ru-RU" sz="2800" dirty="0" err="1" smtClean="0"/>
              <a:t>шкіл</a:t>
            </a:r>
            <a:r>
              <a:rPr lang="ru-RU" sz="2800" dirty="0" smtClean="0"/>
              <a:t> у </a:t>
            </a:r>
            <a:r>
              <a:rPr lang="ru-RU" sz="2800" dirty="0" err="1" smtClean="0"/>
              <a:t>Празі</a:t>
            </a:r>
            <a:r>
              <a:rPr lang="ru-RU" sz="2800" dirty="0" smtClean="0"/>
              <a:t>, </a:t>
            </a:r>
            <a:r>
              <a:rPr lang="ru-RU" sz="2800" dirty="0" err="1" smtClean="0"/>
              <a:t>Української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Господарської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Академії</a:t>
            </a:r>
            <a:r>
              <a:rPr lang="ru-RU" sz="2800" dirty="0" smtClean="0"/>
              <a:t> в </a:t>
            </a:r>
            <a:r>
              <a:rPr lang="ru-RU" sz="2800" dirty="0" err="1" smtClean="0"/>
              <a:t>Подєбрадах</a:t>
            </a:r>
            <a:r>
              <a:rPr lang="ru-RU" sz="2800" dirty="0" smtClean="0"/>
              <a:t>, </a:t>
            </a:r>
            <a:r>
              <a:rPr lang="ru-RU" sz="2800" dirty="0" err="1" smtClean="0"/>
              <a:t>Українського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високого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педагогічного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інституту</a:t>
            </a:r>
            <a:r>
              <a:rPr lang="ru-RU" sz="2800" dirty="0" smtClean="0"/>
              <a:t> </a:t>
            </a:r>
            <a:r>
              <a:rPr lang="ru-RU" sz="2800" dirty="0" err="1" smtClean="0"/>
              <a:t>ім</a:t>
            </a:r>
            <a:r>
              <a:rPr lang="ru-RU" sz="2800" dirty="0" smtClean="0"/>
              <a:t>. М. </a:t>
            </a:r>
            <a:r>
              <a:rPr lang="ru-RU" sz="2800" dirty="0" err="1" smtClean="0"/>
              <a:t>Драгоманова</a:t>
            </a:r>
            <a:r>
              <a:rPr lang="ru-RU" sz="2800" dirty="0" smtClean="0"/>
              <a:t>, </a:t>
            </a:r>
            <a:r>
              <a:rPr lang="ru-RU" sz="2800" dirty="0" err="1" smtClean="0"/>
              <a:t>тощо</a:t>
            </a:r>
            <a:r>
              <a:rPr lang="ru-RU" sz="2800" dirty="0" smtClean="0"/>
              <a:t>.</a:t>
            </a:r>
            <a:endParaRPr lang="ru-RU" sz="2800" b="1" dirty="0"/>
          </a:p>
        </p:txBody>
      </p:sp>
      <p:pic>
        <p:nvPicPr>
          <p:cNvPr id="8194" name="Picture 2" descr="Новини - Шевченківська районна в місті Києві державна адміністраці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0" y="428592"/>
            <a:ext cx="6096000" cy="478634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715108" y="5214938"/>
            <a:ext cx="115728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err="1" smtClean="0"/>
              <a:t>“Кожному</a:t>
            </a:r>
            <a:r>
              <a:rPr lang="uk-UA" sz="2800" b="1" dirty="0" smtClean="0"/>
              <a:t> свідомому українцю треба добре запам’ятати уроки історії про те, що для росіян є ненависними «українська мова», «культура», «психологія», «все їм на Україні здається смішним, некультурним, нереволюційним, а тому вони не жалують засобів для терористичного </a:t>
            </a:r>
            <a:r>
              <a:rPr lang="uk-UA" sz="2800" b="1" dirty="0" err="1" smtClean="0"/>
              <a:t>вгамування</a:t>
            </a:r>
            <a:r>
              <a:rPr lang="uk-UA" sz="2800" b="1" dirty="0" smtClean="0"/>
              <a:t> Українців» [8, c. 32], вони бояться «слова «Самостійна Україна»», оскільки це може «привчити Європу» до ідеї існування «справжньої самостійності України» та «ідеї легалізації українства», що суперечить їхнім імперіалістичним амбіціям . Внаслідок цього «окупанти» зацікавлені у «приглушені і знищені національної свідомості і культури нашого народу, бо тільки на темноті і дезорганізації нашій вони забезпечують своє </a:t>
            </a:r>
            <a:r>
              <a:rPr lang="uk-UA" sz="2800" b="1" dirty="0" err="1" smtClean="0"/>
              <a:t>панування.”</a:t>
            </a:r>
            <a:r>
              <a:rPr lang="uk-UA" sz="2800" b="1" dirty="0" smtClean="0"/>
              <a:t> </a:t>
            </a:r>
            <a:endParaRPr lang="ru-RU" sz="2800" b="1" dirty="0"/>
          </a:p>
        </p:txBody>
      </p:sp>
      <p:pic>
        <p:nvPicPr>
          <p:cNvPr id="8198" name="Picture 6" descr="Микита Юхимович Шаповал - відомий громадський і політичний діяч, публіцист,  соціолог, поет: до 140-річчя з дня народження (1882-1932) | Національна  бібліотека України імені В. І. Вернадськог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54" y="4857748"/>
            <a:ext cx="4929222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334500" y="1857352"/>
            <a:ext cx="8953500" cy="8429648"/>
            <a:chOff x="0" y="0"/>
            <a:chExt cx="3266261" cy="28492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66261" cy="2849292"/>
            </a:xfrm>
            <a:custGeom>
              <a:avLst/>
              <a:gdLst/>
              <a:ahLst/>
              <a:cxnLst/>
              <a:rect l="l" t="t" r="r" b="b"/>
              <a:pathLst>
                <a:path w="3266261" h="2849292">
                  <a:moveTo>
                    <a:pt x="0" y="0"/>
                  </a:moveTo>
                  <a:lnTo>
                    <a:pt x="3266261" y="0"/>
                  </a:lnTo>
                  <a:lnTo>
                    <a:pt x="3266261" y="2849292"/>
                  </a:lnTo>
                  <a:lnTo>
                    <a:pt x="0" y="2849292"/>
                  </a:lnTo>
                  <a:close/>
                </a:path>
              </a:pathLst>
            </a:custGeom>
            <a:solidFill>
              <a:srgbClr val="2B4A9D"/>
            </a:solidFill>
          </p:spPr>
          <p:txBody>
            <a:bodyPr/>
            <a:lstStyle/>
            <a:p>
              <a:endParaRPr lang="ru-RU" sz="32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1928790"/>
            <a:ext cx="8953500" cy="8358210"/>
            <a:chOff x="0" y="0"/>
            <a:chExt cx="3266261" cy="28492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66261" cy="2849292"/>
            </a:xfrm>
            <a:custGeom>
              <a:avLst/>
              <a:gdLst/>
              <a:ahLst/>
              <a:cxnLst/>
              <a:rect l="l" t="t" r="r" b="b"/>
              <a:pathLst>
                <a:path w="3266261" h="2849292">
                  <a:moveTo>
                    <a:pt x="0" y="0"/>
                  </a:moveTo>
                  <a:lnTo>
                    <a:pt x="3266261" y="0"/>
                  </a:lnTo>
                  <a:lnTo>
                    <a:pt x="3266261" y="2849292"/>
                  </a:lnTo>
                  <a:lnTo>
                    <a:pt x="0" y="2849292"/>
                  </a:lnTo>
                  <a:close/>
                </a:path>
              </a:pathLst>
            </a:custGeom>
            <a:solidFill>
              <a:srgbClr val="2B4A9D"/>
            </a:solidFill>
          </p:spPr>
          <p:txBody>
            <a:bodyPr/>
            <a:lstStyle/>
            <a:p>
              <a:pPr marL="514350" indent="-514350">
                <a:buAutoNum type="arabicPeriod"/>
              </a:pPr>
              <a:endParaRPr lang="uk-UA" sz="28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717561" y="3905449"/>
            <a:ext cx="8187378" cy="447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3000" spc="150" dirty="0" smtClean="0">
                <a:solidFill>
                  <a:srgbClr val="FFFFFF"/>
                </a:solidFill>
                <a:latin typeface="Lato Italics"/>
              </a:rPr>
              <a:t>“</a:t>
            </a:r>
            <a:endParaRPr lang="en-US" sz="3000" spc="150" dirty="0">
              <a:solidFill>
                <a:srgbClr val="FFFFFF"/>
              </a:solidFill>
              <a:latin typeface="Lato Itali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83061" y="3905449"/>
            <a:ext cx="8187378" cy="447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3000" spc="150" dirty="0" smtClean="0">
                <a:solidFill>
                  <a:srgbClr val="FFFFFF"/>
                </a:solidFill>
                <a:latin typeface="Lato Italics"/>
              </a:rPr>
              <a:t>“</a:t>
            </a:r>
            <a:r>
              <a:rPr lang="uk-UA" sz="3000" spc="150" dirty="0" smtClean="0">
                <a:solidFill>
                  <a:srgbClr val="FFFFFF"/>
                </a:solidFill>
                <a:latin typeface="Lato Italics"/>
              </a:rPr>
              <a:t> </a:t>
            </a:r>
            <a:endParaRPr lang="en-US" sz="3000" spc="150" dirty="0">
              <a:solidFill>
                <a:srgbClr val="FFFFFF"/>
              </a:solidFill>
              <a:latin typeface="Lato Italics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0" y="0"/>
            <a:ext cx="18288000" cy="417760"/>
            <a:chOff x="0" y="0"/>
            <a:chExt cx="6671512" cy="152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671512" cy="152400"/>
            </a:xfrm>
            <a:custGeom>
              <a:avLst/>
              <a:gdLst/>
              <a:ahLst/>
              <a:cxnLst/>
              <a:rect l="l" t="t" r="r" b="b"/>
              <a:pathLst>
                <a:path w="6671512" h="152400">
                  <a:moveTo>
                    <a:pt x="0" y="0"/>
                  </a:moveTo>
                  <a:lnTo>
                    <a:pt x="6671512" y="0"/>
                  </a:lnTo>
                  <a:lnTo>
                    <a:pt x="6671512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7" name="Group 17"/>
          <p:cNvGrpSpPr/>
          <p:nvPr/>
        </p:nvGrpSpPr>
        <p:grpSpPr>
          <a:xfrm rot="5400000">
            <a:off x="-1963" y="1309"/>
            <a:ext cx="1635964" cy="1633346"/>
            <a:chOff x="0" y="0"/>
            <a:chExt cx="6350000" cy="63398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9" name="Group 19"/>
          <p:cNvGrpSpPr/>
          <p:nvPr/>
        </p:nvGrpSpPr>
        <p:grpSpPr>
          <a:xfrm rot="-10800000">
            <a:off x="16652690" y="1309"/>
            <a:ext cx="1635964" cy="1633346"/>
            <a:chOff x="0" y="0"/>
            <a:chExt cx="6350000" cy="633984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615553"/>
            <a:ext cx="18288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Підсумуємо відповіді, які ми отримали </a:t>
            </a:r>
            <a:r>
              <a:rPr kumimoji="0" lang="uk-UA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 наративів українських соціологів та політичних діячів початку минулого столітття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28564" y="1996082"/>
            <a:ext cx="8286808" cy="72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1.Як і чому у головах керманичів сусідньої, неначебто «дружньої» держави визріла ідея демілітаризації, денацифікації і загарбання України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uk-UA" sz="3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Усі, без винятку,  вважали Московщину спадкоємницею </a:t>
            </a:r>
            <a:r>
              <a:rPr lang="uk-UA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Золодої</a:t>
            </a:r>
            <a:r>
              <a:rPr lang="uk-UA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Орди, а відтак на рівні архетипів </a:t>
            </a:r>
            <a:r>
              <a:rPr lang="uk-UA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москвинам</a:t>
            </a:r>
            <a:r>
              <a:rPr lang="uk-UA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властиві </a:t>
            </a:r>
            <a:r>
              <a:rPr lang="uk-UA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войоничість</a:t>
            </a:r>
            <a:r>
              <a:rPr lang="uk-UA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агресивність, </a:t>
            </a:r>
            <a:r>
              <a:rPr lang="uk-UA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антилюдіність</a:t>
            </a:r>
            <a:r>
              <a:rPr lang="uk-UA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загарбницький характер. </a:t>
            </a:r>
            <a:endParaRPr lang="uk-UA" sz="3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uk-UA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</a:t>
            </a:r>
            <a:r>
              <a:rPr lang="uk-UA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них відсутня європейська шляхетність, </a:t>
            </a:r>
            <a:r>
              <a:rPr lang="uk-UA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толерація</a:t>
            </a:r>
            <a:r>
              <a:rPr lang="uk-UA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правова культура, </a:t>
            </a:r>
            <a:r>
              <a:rPr lang="uk-UA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емпатія</a:t>
            </a:r>
            <a:r>
              <a:rPr lang="uk-UA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інших народів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9644066" y="2071666"/>
            <a:ext cx="8643934" cy="827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Москвинам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на рівні історичної пам'яті  властива соціальна мімікрія в усіх її формах: історична, політична, інформаційна, військова. 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Вони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настільки звикли до імітацій, омани, брехні, лицедійства, що зрослися зі своїми облудливими машкарами і набули статусів соціальних 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міметитів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які  бажане видають за дійсне, не пам'ятаючи і не розуміючи своєї справжньої сутності. 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зазначив С.Єфремов, більшовицький режим був найбільшою оманою для 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європейства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 людства, під машкарою якого насправді приховувалася тиранічна колонізаторська сутність 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Московства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 свідчать історики, московські стратегії усіх війн з Україною  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грунтуються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подібних складових: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ставці на 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“пяту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колону”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спробу видати вторгнення за внутрішній конфлікт,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риториці про захист 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православя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прихованому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гаслі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«Без України Росія – просто країна, а з Україною – імперія». 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9334500" y="1857352"/>
            <a:ext cx="8953500" cy="8429648"/>
            <a:chOff x="0" y="0"/>
            <a:chExt cx="3266261" cy="28492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66261" cy="2849292"/>
            </a:xfrm>
            <a:custGeom>
              <a:avLst/>
              <a:gdLst/>
              <a:ahLst/>
              <a:cxnLst/>
              <a:rect l="l" t="t" r="r" b="b"/>
              <a:pathLst>
                <a:path w="3266261" h="2849292">
                  <a:moveTo>
                    <a:pt x="0" y="0"/>
                  </a:moveTo>
                  <a:lnTo>
                    <a:pt x="3266261" y="0"/>
                  </a:lnTo>
                  <a:lnTo>
                    <a:pt x="3266261" y="2849292"/>
                  </a:lnTo>
                  <a:lnTo>
                    <a:pt x="0" y="2849292"/>
                  </a:lnTo>
                  <a:close/>
                </a:path>
              </a:pathLst>
            </a:custGeom>
            <a:solidFill>
              <a:srgbClr val="2B4A9D"/>
            </a:solidFill>
          </p:spPr>
          <p:txBody>
            <a:bodyPr/>
            <a:lstStyle/>
            <a:p>
              <a:endParaRPr lang="ru-RU" sz="32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0" y="1928790"/>
            <a:ext cx="8953500" cy="8358210"/>
            <a:chOff x="0" y="0"/>
            <a:chExt cx="3266261" cy="28492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66261" cy="2849292"/>
            </a:xfrm>
            <a:custGeom>
              <a:avLst/>
              <a:gdLst/>
              <a:ahLst/>
              <a:cxnLst/>
              <a:rect l="l" t="t" r="r" b="b"/>
              <a:pathLst>
                <a:path w="3266261" h="2849292">
                  <a:moveTo>
                    <a:pt x="0" y="0"/>
                  </a:moveTo>
                  <a:lnTo>
                    <a:pt x="3266261" y="0"/>
                  </a:lnTo>
                  <a:lnTo>
                    <a:pt x="3266261" y="2849292"/>
                  </a:lnTo>
                  <a:lnTo>
                    <a:pt x="0" y="2849292"/>
                  </a:lnTo>
                  <a:close/>
                </a:path>
              </a:pathLst>
            </a:custGeom>
            <a:solidFill>
              <a:srgbClr val="2B4A9D"/>
            </a:solidFill>
          </p:spPr>
          <p:txBody>
            <a:bodyPr/>
            <a:lstStyle/>
            <a:p>
              <a:pPr marL="514350" indent="-514350">
                <a:buAutoNum type="arabicPeriod"/>
              </a:pPr>
              <a:endParaRPr lang="uk-UA" sz="28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717561" y="3905449"/>
            <a:ext cx="8187378" cy="447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3000" spc="150" dirty="0" smtClean="0">
                <a:solidFill>
                  <a:srgbClr val="FFFFFF"/>
                </a:solidFill>
                <a:latin typeface="Lato Italics"/>
              </a:rPr>
              <a:t>“</a:t>
            </a:r>
            <a:endParaRPr lang="en-US" sz="3000" spc="150" dirty="0">
              <a:solidFill>
                <a:srgbClr val="FFFFFF"/>
              </a:solidFill>
              <a:latin typeface="Lato Itali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83061" y="3905449"/>
            <a:ext cx="8187378" cy="447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3000" spc="150" dirty="0" smtClean="0">
                <a:solidFill>
                  <a:srgbClr val="FFFFFF"/>
                </a:solidFill>
                <a:latin typeface="Lato Italics"/>
              </a:rPr>
              <a:t>“</a:t>
            </a:r>
            <a:r>
              <a:rPr lang="uk-UA" sz="3000" spc="150" dirty="0" smtClean="0">
                <a:solidFill>
                  <a:srgbClr val="FFFFFF"/>
                </a:solidFill>
                <a:latin typeface="Lato Italics"/>
              </a:rPr>
              <a:t> </a:t>
            </a:r>
            <a:endParaRPr lang="en-US" sz="3000" spc="150" dirty="0">
              <a:solidFill>
                <a:srgbClr val="FFFFFF"/>
              </a:solidFill>
              <a:latin typeface="Lato Italics"/>
            </a:endParaRPr>
          </a:p>
        </p:txBody>
      </p:sp>
      <p:grpSp>
        <p:nvGrpSpPr>
          <p:cNvPr id="5" name="Group 15"/>
          <p:cNvGrpSpPr/>
          <p:nvPr/>
        </p:nvGrpSpPr>
        <p:grpSpPr>
          <a:xfrm>
            <a:off x="0" y="0"/>
            <a:ext cx="18288000" cy="417760"/>
            <a:chOff x="0" y="0"/>
            <a:chExt cx="6671512" cy="152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671512" cy="152400"/>
            </a:xfrm>
            <a:custGeom>
              <a:avLst/>
              <a:gdLst/>
              <a:ahLst/>
              <a:cxnLst/>
              <a:rect l="l" t="t" r="r" b="b"/>
              <a:pathLst>
                <a:path w="6671512" h="152400">
                  <a:moveTo>
                    <a:pt x="0" y="0"/>
                  </a:moveTo>
                  <a:lnTo>
                    <a:pt x="6671512" y="0"/>
                  </a:lnTo>
                  <a:lnTo>
                    <a:pt x="6671512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7" name="Group 17"/>
          <p:cNvGrpSpPr/>
          <p:nvPr/>
        </p:nvGrpSpPr>
        <p:grpSpPr>
          <a:xfrm rot="5400000">
            <a:off x="-1963" y="1309"/>
            <a:ext cx="1635964" cy="1633346"/>
            <a:chOff x="0" y="0"/>
            <a:chExt cx="6350000" cy="63398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8" name="Group 19"/>
          <p:cNvGrpSpPr/>
          <p:nvPr/>
        </p:nvGrpSpPr>
        <p:grpSpPr>
          <a:xfrm rot="-10800000">
            <a:off x="16652690" y="1309"/>
            <a:ext cx="1635964" cy="1633346"/>
            <a:chOff x="0" y="0"/>
            <a:chExt cx="6350000" cy="633984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9644066" y="2071666"/>
            <a:ext cx="86439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857192" y="764976"/>
            <a:ext cx="174308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2.Чи була прогнозована сучасна повномасштабна війна?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28564" y="1842194"/>
            <a:ext cx="821537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Так, була прогнозована, оскільки московська  експансія, яка розпочалася ще у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XV </a:t>
            </a:r>
            <a:r>
              <a:rPr kumimoji="0" lang="uk-UA" sz="4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столлітті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 до сьогодні визначає єство російсько-українських відносин. Її похідними чинниками є заперечення самобутності українського етносу, подання його як частини </a:t>
            </a:r>
            <a:r>
              <a:rPr kumimoji="0" lang="uk-UA" sz="4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“руського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4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міру”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прагнення стерти з землі все українське.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501190" y="2071666"/>
            <a:ext cx="878681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М.Грушевський:</a:t>
            </a:r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на «крайній випадок», постояти за себе ми зможемо</a:t>
            </a:r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І.Франко: </a:t>
            </a:r>
            <a:r>
              <a:rPr lang="uk-UA" sz="36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uk-UA" sz="36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</a:t>
            </a:r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Украйни єднаймось прапор! Бо пора ця </a:t>
            </a:r>
            <a:r>
              <a:rPr lang="uk-UA" sz="36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великая</a:t>
            </a:r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єсть: у завзятій, важкій боротьбі ми </a:t>
            </a:r>
            <a:r>
              <a:rPr lang="uk-UA" sz="36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поляжем</a:t>
            </a:r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щоб волю, і щастя, і честь, рідний краю, здобути </a:t>
            </a:r>
            <a:r>
              <a:rPr lang="uk-UA" sz="36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тобі”</a:t>
            </a:r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М.Міхновський: </a:t>
            </a:r>
            <a:r>
              <a:rPr lang="uk-UA" sz="36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“«</a:t>
            </a:r>
            <a:r>
              <a:rPr lang="uk-UA" sz="36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Боротьба</a:t>
            </a:r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буде люта і довга», а «ворог безпощадний і дужий»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М.Шаповал: </a:t>
            </a:r>
            <a:r>
              <a:rPr lang="uk-UA" sz="36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“«не</a:t>
            </a:r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переговорами, а тільки боротьбою з Москвою добуде Україна своє право» на існування та </a:t>
            </a:r>
            <a:r>
              <a:rPr lang="uk-UA" sz="36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свободу”</a:t>
            </a:r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uk-UA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6816" y="0"/>
            <a:ext cx="452408" cy="10287000"/>
            <a:chOff x="0" y="0"/>
            <a:chExt cx="165040" cy="3752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5040" cy="3752726"/>
            </a:xfrm>
            <a:custGeom>
              <a:avLst/>
              <a:gdLst/>
              <a:ahLst/>
              <a:cxnLst/>
              <a:rect l="l" t="t" r="r" b="b"/>
              <a:pathLst>
                <a:path w="165040" h="3752726">
                  <a:moveTo>
                    <a:pt x="0" y="0"/>
                  </a:moveTo>
                  <a:lnTo>
                    <a:pt x="165040" y="0"/>
                  </a:lnTo>
                  <a:lnTo>
                    <a:pt x="165040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16769718" y="1737981"/>
            <a:ext cx="6293639" cy="6596724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12628620" y="445887"/>
            <a:ext cx="9395227" cy="9395227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2700000">
            <a:off x="11524419" y="8043030"/>
            <a:ext cx="6164339" cy="6164339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0" name="Group 10"/>
          <p:cNvGrpSpPr/>
          <p:nvPr/>
        </p:nvGrpSpPr>
        <p:grpSpPr>
          <a:xfrm rot="2700000">
            <a:off x="11524419" y="-3920369"/>
            <a:ext cx="6164339" cy="6164339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5400000">
            <a:off x="845758" y="1228607"/>
            <a:ext cx="1628318" cy="319564"/>
            <a:chOff x="1" y="-461847"/>
            <a:chExt cx="2353310" cy="461847"/>
          </a:xfrm>
        </p:grpSpPr>
        <p:sp>
          <p:nvSpPr>
            <p:cNvPr id="13" name="Freeform 13"/>
            <p:cNvSpPr/>
            <p:nvPr/>
          </p:nvSpPr>
          <p:spPr>
            <a:xfrm flipV="1">
              <a:off x="1" y="-461847"/>
              <a:ext cx="2353310" cy="461847"/>
            </a:xfrm>
            <a:custGeom>
              <a:avLst/>
              <a:gdLst/>
              <a:ahLst/>
              <a:cxnLst/>
              <a:rect l="l" t="t" r="r" b="b"/>
              <a:pathLst>
                <a:path w="2353310" h="11492046">
                  <a:moveTo>
                    <a:pt x="784860" y="11424736"/>
                  </a:moveTo>
                  <a:cubicBezTo>
                    <a:pt x="905510" y="11465376"/>
                    <a:pt x="1042670" y="11492046"/>
                    <a:pt x="1177290" y="11492046"/>
                  </a:cubicBezTo>
                  <a:cubicBezTo>
                    <a:pt x="1311910" y="11492046"/>
                    <a:pt x="1441450" y="11469186"/>
                    <a:pt x="1560830" y="11428546"/>
                  </a:cubicBezTo>
                  <a:cubicBezTo>
                    <a:pt x="1563370" y="11427276"/>
                    <a:pt x="1565910" y="11427276"/>
                    <a:pt x="1568450" y="11426006"/>
                  </a:cubicBezTo>
                  <a:cubicBezTo>
                    <a:pt x="2016760" y="11263446"/>
                    <a:pt x="2346960" y="10834186"/>
                    <a:pt x="2353310" y="10306003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0298100"/>
                  </a:lnTo>
                  <a:cubicBezTo>
                    <a:pt x="6350" y="10836725"/>
                    <a:pt x="331470" y="11265986"/>
                    <a:pt x="784860" y="11424736"/>
                  </a:cubicBezTo>
                  <a:close/>
                </a:path>
              </a:pathLst>
            </a:custGeom>
            <a:solidFill>
              <a:srgbClr val="2B4A9D"/>
            </a:solidFill>
          </p:spPr>
          <p:txBody>
            <a:bodyPr/>
            <a:lstStyle/>
            <a:p>
              <a:endParaRPr lang="ru-RU" dirty="0"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64736" y="4019370"/>
            <a:ext cx="2693994" cy="2248260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-5400000">
            <a:off x="568482" y="2554884"/>
            <a:ext cx="829509" cy="1966473"/>
            <a:chOff x="0" y="0"/>
            <a:chExt cx="2354580" cy="558188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5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20" name="Group 20"/>
          <p:cNvGrpSpPr/>
          <p:nvPr/>
        </p:nvGrpSpPr>
        <p:grpSpPr>
          <a:xfrm rot="-5400000">
            <a:off x="568482" y="3884156"/>
            <a:ext cx="829509" cy="1966473"/>
            <a:chOff x="0" y="0"/>
            <a:chExt cx="2354580" cy="558188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5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24" name="Group 24"/>
          <p:cNvGrpSpPr/>
          <p:nvPr/>
        </p:nvGrpSpPr>
        <p:grpSpPr>
          <a:xfrm rot="-5400000">
            <a:off x="568482" y="5213428"/>
            <a:ext cx="829509" cy="1966473"/>
            <a:chOff x="0" y="0"/>
            <a:chExt cx="2354580" cy="558188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5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28" name="Group 28"/>
          <p:cNvGrpSpPr/>
          <p:nvPr/>
        </p:nvGrpSpPr>
        <p:grpSpPr>
          <a:xfrm rot="-5400000">
            <a:off x="568482" y="6542700"/>
            <a:ext cx="829509" cy="1966473"/>
            <a:chOff x="0" y="0"/>
            <a:chExt cx="2354580" cy="558188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5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456" y="857220"/>
            <a:ext cx="107157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3.Чому Україна упродовж останніх віків не може вибороти свою незалежність? 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000200" y="2214543"/>
            <a:ext cx="14001848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Україна на початку минулого століття  не могла здобути незалежність за таких причин: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було  єдності з-поміж української політичної та наукової еліти: одні, наприклад М.Драгоманов, М.Грушевський, бачили Україну як автономію у складі  російській федерації, інші: М.Міхновський, І.Франко, С.Єфремов, М.Шаповал, В.</a:t>
            </a:r>
            <a:r>
              <a:rPr kumimoji="0" lang="uk-UA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Липинський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,Д.</a:t>
            </a:r>
            <a:r>
              <a:rPr kumimoji="0" lang="uk-UA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Донцов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виключно  як самостійну і незалежну державу. А відтак еліта була слабка і практично роз'єднана;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як наслідок  не було єдиної національної ідеї, яка б об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єднала українську націю;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було українського сильного війська, яке б могло стати на захист </a:t>
            </a:r>
            <a:r>
              <a:rPr kumimoji="0" lang="uk-UA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української </a:t>
            </a:r>
            <a:r>
              <a:rPr kumimoji="0" lang="uk-UA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незалежності;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6816" y="0"/>
            <a:ext cx="452408" cy="10287000"/>
            <a:chOff x="0" y="0"/>
            <a:chExt cx="165040" cy="3752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5040" cy="3752726"/>
            </a:xfrm>
            <a:custGeom>
              <a:avLst/>
              <a:gdLst/>
              <a:ahLst/>
              <a:cxnLst/>
              <a:rect l="l" t="t" r="r" b="b"/>
              <a:pathLst>
                <a:path w="165040" h="3752726">
                  <a:moveTo>
                    <a:pt x="0" y="0"/>
                  </a:moveTo>
                  <a:lnTo>
                    <a:pt x="165040" y="0"/>
                  </a:lnTo>
                  <a:lnTo>
                    <a:pt x="165040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15352907" y="2455839"/>
            <a:ext cx="4626667" cy="5131810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12628620" y="445887"/>
            <a:ext cx="9395227" cy="9395227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2700000">
            <a:off x="11524419" y="8043030"/>
            <a:ext cx="6164339" cy="6164339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0" name="Group 10"/>
          <p:cNvGrpSpPr/>
          <p:nvPr/>
        </p:nvGrpSpPr>
        <p:grpSpPr>
          <a:xfrm rot="2700000">
            <a:off x="11524419" y="-3920369"/>
            <a:ext cx="6164339" cy="6164339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5400000">
            <a:off x="845758" y="1228607"/>
            <a:ext cx="1628318" cy="319564"/>
            <a:chOff x="1" y="-461847"/>
            <a:chExt cx="2353310" cy="461847"/>
          </a:xfrm>
        </p:grpSpPr>
        <p:sp>
          <p:nvSpPr>
            <p:cNvPr id="13" name="Freeform 13"/>
            <p:cNvSpPr/>
            <p:nvPr/>
          </p:nvSpPr>
          <p:spPr>
            <a:xfrm flipV="1">
              <a:off x="1" y="-461847"/>
              <a:ext cx="2353310" cy="461847"/>
            </a:xfrm>
            <a:custGeom>
              <a:avLst/>
              <a:gdLst/>
              <a:ahLst/>
              <a:cxnLst/>
              <a:rect l="l" t="t" r="r" b="b"/>
              <a:pathLst>
                <a:path w="2353310" h="11492046">
                  <a:moveTo>
                    <a:pt x="784860" y="11424736"/>
                  </a:moveTo>
                  <a:cubicBezTo>
                    <a:pt x="905510" y="11465376"/>
                    <a:pt x="1042670" y="11492046"/>
                    <a:pt x="1177290" y="11492046"/>
                  </a:cubicBezTo>
                  <a:cubicBezTo>
                    <a:pt x="1311910" y="11492046"/>
                    <a:pt x="1441450" y="11469186"/>
                    <a:pt x="1560830" y="11428546"/>
                  </a:cubicBezTo>
                  <a:cubicBezTo>
                    <a:pt x="1563370" y="11427276"/>
                    <a:pt x="1565910" y="11427276"/>
                    <a:pt x="1568450" y="11426006"/>
                  </a:cubicBezTo>
                  <a:cubicBezTo>
                    <a:pt x="2016760" y="11263446"/>
                    <a:pt x="2346960" y="10834186"/>
                    <a:pt x="2353310" y="10306003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0298100"/>
                  </a:lnTo>
                  <a:cubicBezTo>
                    <a:pt x="6350" y="10836725"/>
                    <a:pt x="331470" y="11265986"/>
                    <a:pt x="784860" y="11424736"/>
                  </a:cubicBezTo>
                  <a:close/>
                </a:path>
              </a:pathLst>
            </a:custGeom>
            <a:solidFill>
              <a:srgbClr val="2B4A9D"/>
            </a:solidFill>
          </p:spPr>
          <p:txBody>
            <a:bodyPr/>
            <a:lstStyle/>
            <a:p>
              <a:endParaRPr lang="ru-RU" dirty="0"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264736" y="4019370"/>
            <a:ext cx="2693994" cy="2248260"/>
          </a:xfrm>
          <a:prstGeom prst="rect">
            <a:avLst/>
          </a:prstGeom>
        </p:spPr>
      </p:pic>
      <p:grpSp>
        <p:nvGrpSpPr>
          <p:cNvPr id="14" name="Group 16"/>
          <p:cNvGrpSpPr/>
          <p:nvPr/>
        </p:nvGrpSpPr>
        <p:grpSpPr>
          <a:xfrm rot="-5400000">
            <a:off x="568482" y="2554884"/>
            <a:ext cx="829509" cy="1966473"/>
            <a:chOff x="0" y="0"/>
            <a:chExt cx="2354580" cy="558188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5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6" name="Group 20"/>
          <p:cNvGrpSpPr/>
          <p:nvPr/>
        </p:nvGrpSpPr>
        <p:grpSpPr>
          <a:xfrm rot="-5400000">
            <a:off x="568482" y="3884156"/>
            <a:ext cx="829509" cy="1966473"/>
            <a:chOff x="0" y="0"/>
            <a:chExt cx="2354580" cy="558188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5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8" name="Group 24"/>
          <p:cNvGrpSpPr/>
          <p:nvPr/>
        </p:nvGrpSpPr>
        <p:grpSpPr>
          <a:xfrm rot="-5400000">
            <a:off x="568482" y="5213428"/>
            <a:ext cx="829509" cy="1966473"/>
            <a:chOff x="0" y="0"/>
            <a:chExt cx="2354580" cy="558188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5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9" name="Group 28"/>
          <p:cNvGrpSpPr/>
          <p:nvPr/>
        </p:nvGrpSpPr>
        <p:grpSpPr>
          <a:xfrm rot="-5400000">
            <a:off x="568482" y="6542700"/>
            <a:ext cx="829509" cy="1966473"/>
            <a:chOff x="0" y="0"/>
            <a:chExt cx="2354580" cy="558188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5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000200" y="2214543"/>
            <a:ext cx="14001848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uk-UA" sz="3600" dirty="0" smtClean="0">
                <a:solidFill>
                  <a:srgbClr val="C00000"/>
                </a:solidFill>
              </a:rPr>
              <a:t>Молода українська інтелігенція і єдина політична еліта. </a:t>
            </a:r>
            <a:endParaRPr lang="ru-RU" sz="3600" dirty="0" smtClean="0">
              <a:solidFill>
                <a:srgbClr val="C00000"/>
              </a:solidFill>
            </a:endParaRPr>
          </a:p>
          <a:p>
            <a:pPr marL="742950" indent="-742950">
              <a:buFont typeface="+mj-lt"/>
              <a:buAutoNum type="alphaUcPeriod"/>
            </a:pPr>
            <a:r>
              <a:rPr lang="uk-UA" sz="3600" dirty="0" smtClean="0">
                <a:solidFill>
                  <a:srgbClr val="C00000"/>
                </a:solidFill>
              </a:rPr>
              <a:t>Національна ідея – українська воля. </a:t>
            </a:r>
            <a:endParaRPr lang="ru-RU" sz="3600" dirty="0" smtClean="0">
              <a:solidFill>
                <a:srgbClr val="C00000"/>
              </a:solidFill>
            </a:endParaRPr>
          </a:p>
          <a:p>
            <a:pPr marL="742950" indent="-742950">
              <a:buFont typeface="+mj-lt"/>
              <a:buAutoNum type="alphaUcPeriod"/>
            </a:pPr>
            <a:r>
              <a:rPr lang="uk-UA" sz="3600" dirty="0" smtClean="0">
                <a:solidFill>
                  <a:srgbClr val="C00000"/>
                </a:solidFill>
              </a:rPr>
              <a:t>Сильне військо.</a:t>
            </a:r>
          </a:p>
          <a:p>
            <a:endParaRPr lang="uk-UA" sz="3600" dirty="0" smtClean="0"/>
          </a:p>
          <a:p>
            <a:endParaRPr lang="uk-UA" sz="3600" dirty="0" smtClean="0"/>
          </a:p>
          <a:p>
            <a:r>
              <a:rPr lang="uk-UA" sz="3600" dirty="0" smtClean="0"/>
              <a:t>Таким чином, сучасна війна була прогнозована українськими інтелектуалами ще на початку минулого століття як неминуча і жорстока. </a:t>
            </a:r>
            <a:endParaRPr lang="ru-RU" sz="3600" dirty="0" smtClean="0"/>
          </a:p>
          <a:p>
            <a:r>
              <a:rPr lang="uk-UA" sz="3600" dirty="0" smtClean="0"/>
              <a:t>Її сучасний перебіг свідчить, що Україна вистояла, більш того об’єднала навколо себе </a:t>
            </a:r>
            <a:r>
              <a:rPr lang="uk-UA" sz="3600" dirty="0" err="1" smtClean="0"/>
              <a:t>європейство</a:t>
            </a:r>
            <a:r>
              <a:rPr lang="uk-UA" sz="3600" dirty="0" smtClean="0"/>
              <a:t> та світову спільноту проти російської агресії.</a:t>
            </a:r>
            <a:endParaRPr lang="ru-RU" sz="3600" dirty="0" smtClean="0"/>
          </a:p>
          <a:p>
            <a:endParaRPr lang="ru-RU" sz="36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643142" y="764976"/>
            <a:ext cx="1564485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4.За яких умов  може бути переможною сучасна російсько-українська війна?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2700000">
            <a:off x="15361560" y="2217060"/>
            <a:ext cx="5852880" cy="5852880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11143419" y="8163269"/>
            <a:ext cx="6164339" cy="6164339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99815" y="1028700"/>
            <a:ext cx="766692" cy="63983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224837" y="5041183"/>
            <a:ext cx="12616379" cy="1642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00"/>
              </a:lnSpc>
            </a:pPr>
            <a:r>
              <a:rPr lang="en-US" sz="12000" spc="600" dirty="0" smtClean="0">
                <a:solidFill>
                  <a:srgbClr val="2B4A9D"/>
                </a:solidFill>
                <a:latin typeface="Poppins ExtraBold Bold"/>
              </a:rPr>
              <a:t> </a:t>
            </a:r>
            <a:endParaRPr lang="en-US" sz="12000" spc="600" dirty="0">
              <a:solidFill>
                <a:srgbClr val="2B4A9D"/>
              </a:solidFill>
              <a:latin typeface="Poppins ExtraBold Bold"/>
            </a:endParaRPr>
          </a:p>
        </p:txBody>
      </p:sp>
      <p:grpSp>
        <p:nvGrpSpPr>
          <p:cNvPr id="9" name="Group 14"/>
          <p:cNvGrpSpPr/>
          <p:nvPr/>
        </p:nvGrpSpPr>
        <p:grpSpPr>
          <a:xfrm>
            <a:off x="0" y="0"/>
            <a:ext cx="541602" cy="10287000"/>
            <a:chOff x="0" y="0"/>
            <a:chExt cx="157867" cy="29984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7867" cy="2998468"/>
            </a:xfrm>
            <a:custGeom>
              <a:avLst/>
              <a:gdLst/>
              <a:ahLst/>
              <a:cxnLst/>
              <a:rect l="l" t="t" r="r" b="b"/>
              <a:pathLst>
                <a:path w="157867" h="2998468">
                  <a:moveTo>
                    <a:pt x="0" y="0"/>
                  </a:moveTo>
                  <a:lnTo>
                    <a:pt x="157867" y="0"/>
                  </a:lnTo>
                  <a:lnTo>
                    <a:pt x="157867" y="2998468"/>
                  </a:lnTo>
                  <a:lnTo>
                    <a:pt x="0" y="2998468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7" name="Прямоугольник 16"/>
          <p:cNvSpPr/>
          <p:nvPr/>
        </p:nvSpPr>
        <p:spPr>
          <a:xfrm>
            <a:off x="1285820" y="571468"/>
            <a:ext cx="132160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dirty="0" smtClean="0">
                <a:solidFill>
                  <a:schemeClr val="tx2"/>
                </a:solidFill>
              </a:rPr>
              <a:t>Дякую за увагу!</a:t>
            </a:r>
          </a:p>
        </p:txBody>
      </p:sp>
      <p:pic>
        <p:nvPicPr>
          <p:cNvPr id="29698" name="Picture 2" descr="Разом переможемо. Все буде Україна!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00" y="2571732"/>
            <a:ext cx="12153900" cy="675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13001" y="-1128319"/>
            <a:ext cx="5770168" cy="5770168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191672" y="566151"/>
            <a:ext cx="2396931" cy="9154697"/>
            <a:chOff x="0" y="0"/>
            <a:chExt cx="874407" cy="33396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74407" cy="3339659"/>
            </a:xfrm>
            <a:custGeom>
              <a:avLst/>
              <a:gdLst/>
              <a:ahLst/>
              <a:cxnLst/>
              <a:rect l="l" t="t" r="r" b="b"/>
              <a:pathLst>
                <a:path w="874407" h="3339659">
                  <a:moveTo>
                    <a:pt x="0" y="0"/>
                  </a:moveTo>
                  <a:lnTo>
                    <a:pt x="874407" y="0"/>
                  </a:lnTo>
                  <a:lnTo>
                    <a:pt x="874407" y="3339659"/>
                  </a:lnTo>
                  <a:lnTo>
                    <a:pt x="0" y="3339659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619537" y="8172754"/>
            <a:ext cx="1635964" cy="1633346"/>
            <a:chOff x="0" y="0"/>
            <a:chExt cx="6350000" cy="63398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0" name="Group 10"/>
          <p:cNvGrpSpPr/>
          <p:nvPr/>
        </p:nvGrpSpPr>
        <p:grpSpPr>
          <a:xfrm rot="5400000">
            <a:off x="618228" y="566151"/>
            <a:ext cx="1635964" cy="1633346"/>
            <a:chOff x="0" y="0"/>
            <a:chExt cx="6350000" cy="63398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540028" y="857220"/>
            <a:ext cx="8183276" cy="9610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buAutoNum type="arabicPlain" startAt="4"/>
            </a:pPr>
            <a:r>
              <a:rPr lang="uk-UA" sz="3600" b="1" dirty="0" smtClean="0"/>
              <a:t>основні  питання, на які  нині шукають логічні відповіді сучасні вітчизняні та західні політики і соціологи:</a:t>
            </a:r>
          </a:p>
          <a:p>
            <a:pPr marL="742950" indent="-742950" algn="ctr"/>
            <a:endParaRPr lang="uk-UA" sz="3600" b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sz="3600" dirty="0" smtClean="0"/>
              <a:t>Як і чому у головах керманичів сусідньої, неначебто «дружньої» держави визріла ідея демілітаризації, денацифікації і загарбання України?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600" dirty="0" smtClean="0"/>
              <a:t>Чи була прогнозована сучасна повномасштабна війна?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600" dirty="0" smtClean="0"/>
              <a:t> Чому Україна упродовж останніх віків не може вибороти свою незалежність?</a:t>
            </a:r>
          </a:p>
          <a:p>
            <a:pPr marL="514350" indent="-514350"/>
            <a:r>
              <a:rPr lang="uk-UA" sz="3600" dirty="0" smtClean="0"/>
              <a:t>4. За яких умов  може бути переможною сучасна російсько-українська війна?</a:t>
            </a:r>
          </a:p>
          <a:p>
            <a:pPr marL="514350" indent="-514350">
              <a:buFont typeface="+mj-lt"/>
              <a:buAutoNum type="arabicPeriod"/>
            </a:pPr>
            <a:endParaRPr lang="ru-RU" sz="3200" dirty="0" smtClean="0"/>
          </a:p>
          <a:p>
            <a:pPr algn="ctr">
              <a:lnSpc>
                <a:spcPts val="6300"/>
              </a:lnSpc>
            </a:pPr>
            <a:endParaRPr lang="en-US" sz="2800" spc="300" dirty="0">
              <a:solidFill>
                <a:srgbClr val="2B4A9D"/>
              </a:solidFill>
              <a:latin typeface="Poppins ExtraBold"/>
            </a:endParaRPr>
          </a:p>
        </p:txBody>
      </p:sp>
      <p:pic>
        <p:nvPicPr>
          <p:cNvPr id="14342" name="Picture 6" descr="Поезія в час війни (ІІ) | Збру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76" y="5500690"/>
            <a:ext cx="8215370" cy="4071966"/>
          </a:xfrm>
          <a:prstGeom prst="rect">
            <a:avLst/>
          </a:prstGeom>
          <a:noFill/>
        </p:spPr>
      </p:pic>
      <p:pic>
        <p:nvPicPr>
          <p:cNvPr id="14346" name="Picture 10" descr="Як почалась велика війна росії проти УКРАЇНИ / хроніка - YouT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0" y="357154"/>
            <a:ext cx="885831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6816" y="0"/>
            <a:ext cx="452408" cy="10287000"/>
            <a:chOff x="0" y="0"/>
            <a:chExt cx="165040" cy="3752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5040" cy="3752726"/>
            </a:xfrm>
            <a:custGeom>
              <a:avLst/>
              <a:gdLst/>
              <a:ahLst/>
              <a:cxnLst/>
              <a:rect l="l" t="t" r="r" b="b"/>
              <a:pathLst>
                <a:path w="165040" h="3752726">
                  <a:moveTo>
                    <a:pt x="0" y="0"/>
                  </a:moveTo>
                  <a:lnTo>
                    <a:pt x="165040" y="0"/>
                  </a:lnTo>
                  <a:lnTo>
                    <a:pt x="165040" y="3752726"/>
                  </a:lnTo>
                  <a:lnTo>
                    <a:pt x="0" y="3752726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13218524" y="1859910"/>
            <a:ext cx="6566081" cy="6566081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15742560" y="2217060"/>
            <a:ext cx="5852880" cy="5852880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 rot="2700000">
            <a:off x="11524419" y="8043030"/>
            <a:ext cx="6164339" cy="6164339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0" name="Group 10"/>
          <p:cNvGrpSpPr/>
          <p:nvPr/>
        </p:nvGrpSpPr>
        <p:grpSpPr>
          <a:xfrm rot="2700000">
            <a:off x="11524419" y="-3920369"/>
            <a:ext cx="6164339" cy="6164339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2" name="Group 18"/>
          <p:cNvGrpSpPr/>
          <p:nvPr/>
        </p:nvGrpSpPr>
        <p:grpSpPr>
          <a:xfrm rot="-5400000">
            <a:off x="568482" y="1960670"/>
            <a:ext cx="829509" cy="1966473"/>
            <a:chOff x="0" y="0"/>
            <a:chExt cx="2354580" cy="558188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5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4" name="Group 22"/>
          <p:cNvGrpSpPr/>
          <p:nvPr/>
        </p:nvGrpSpPr>
        <p:grpSpPr>
          <a:xfrm rot="-5400000">
            <a:off x="568482" y="4415830"/>
            <a:ext cx="829509" cy="1966473"/>
            <a:chOff x="0" y="0"/>
            <a:chExt cx="2354580" cy="558188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5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5" name="Group 24"/>
          <p:cNvGrpSpPr/>
          <p:nvPr/>
        </p:nvGrpSpPr>
        <p:grpSpPr>
          <a:xfrm rot="-5400000">
            <a:off x="568482" y="6870991"/>
            <a:ext cx="829509" cy="1966473"/>
            <a:chOff x="0" y="0"/>
            <a:chExt cx="2354580" cy="558188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353310" cy="5581882"/>
            </a:xfrm>
            <a:custGeom>
              <a:avLst/>
              <a:gdLst/>
              <a:ahLst/>
              <a:cxnLst/>
              <a:rect l="l" t="t" r="r" b="b"/>
              <a:pathLst>
                <a:path w="2353310" h="5581882">
                  <a:moveTo>
                    <a:pt x="784860" y="5514572"/>
                  </a:moveTo>
                  <a:cubicBezTo>
                    <a:pt x="905510" y="5555212"/>
                    <a:pt x="1042670" y="5581882"/>
                    <a:pt x="1177290" y="5581882"/>
                  </a:cubicBezTo>
                  <a:cubicBezTo>
                    <a:pt x="1311910" y="5581882"/>
                    <a:pt x="1441450" y="5559022"/>
                    <a:pt x="1560830" y="5518382"/>
                  </a:cubicBezTo>
                  <a:cubicBezTo>
                    <a:pt x="1563370" y="5517112"/>
                    <a:pt x="1565910" y="5517112"/>
                    <a:pt x="1568450" y="5515842"/>
                  </a:cubicBezTo>
                  <a:cubicBezTo>
                    <a:pt x="2016760" y="5353282"/>
                    <a:pt x="2346960" y="4924022"/>
                    <a:pt x="2353310" y="4414025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410668"/>
                  </a:lnTo>
                  <a:cubicBezTo>
                    <a:pt x="6350" y="4926562"/>
                    <a:pt x="331470" y="5355822"/>
                    <a:pt x="784860" y="5514572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38" name="Прямоугольник 37"/>
          <p:cNvSpPr/>
          <p:nvPr/>
        </p:nvSpPr>
        <p:spPr>
          <a:xfrm>
            <a:off x="1928762" y="357154"/>
            <a:ext cx="10001320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Історична  довідка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XV</a:t>
            </a:r>
            <a:r>
              <a:rPr lang="ru-RU" sz="3600" b="1" dirty="0" smtClean="0">
                <a:solidFill>
                  <a:srgbClr val="FF0000"/>
                </a:solidFill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</a:rPr>
              <a:t>XVI</a:t>
            </a:r>
            <a:r>
              <a:rPr lang="ru-RU" sz="3600" b="1" dirty="0" smtClean="0">
                <a:solidFill>
                  <a:srgbClr val="FF0000"/>
                </a:solidFill>
              </a:rPr>
              <a:t> ст.</a:t>
            </a:r>
            <a:r>
              <a:rPr lang="uk-UA" sz="3600" b="1" dirty="0" smtClean="0">
                <a:solidFill>
                  <a:srgbClr val="FF0000"/>
                </a:solidFill>
              </a:rPr>
              <a:t>  </a:t>
            </a:r>
            <a:r>
              <a:rPr lang="uk-UA" sz="3600" b="1" dirty="0" err="1" smtClean="0"/>
              <a:t>-Експансія</a:t>
            </a:r>
            <a:r>
              <a:rPr lang="uk-UA" sz="3600" b="1" dirty="0" smtClean="0"/>
              <a:t> Московської держави на українські землі у війни за «київську спадщину»</a:t>
            </a:r>
            <a:endParaRPr lang="ru-RU" sz="3600" b="1" dirty="0" smtClean="0"/>
          </a:p>
          <a:p>
            <a:r>
              <a:rPr lang="uk-UA" sz="3600" b="1" dirty="0" smtClean="0">
                <a:solidFill>
                  <a:srgbClr val="FF0000"/>
                </a:solidFill>
              </a:rPr>
              <a:t>1604-1634 рр. </a:t>
            </a:r>
            <a:r>
              <a:rPr lang="uk-UA" sz="3600" b="1" dirty="0" err="1" smtClean="0"/>
              <a:t>-Відвоювання</a:t>
            </a:r>
            <a:r>
              <a:rPr lang="uk-UA" sz="3600" b="1" dirty="0" smtClean="0"/>
              <a:t> </a:t>
            </a:r>
            <a:r>
              <a:rPr lang="uk-UA" sz="3600" b="1" dirty="0" err="1" smtClean="0"/>
              <a:t>Чернігівщино-Сіверщини</a:t>
            </a:r>
            <a:endParaRPr lang="ru-RU" sz="3600" b="1" dirty="0" smtClean="0"/>
          </a:p>
          <a:p>
            <a:r>
              <a:rPr lang="uk-UA" sz="3600" b="1" dirty="0" err="1" smtClean="0">
                <a:solidFill>
                  <a:srgbClr val="FF0000"/>
                </a:solidFill>
              </a:rPr>
              <a:t>сер.XVII-XVIII</a:t>
            </a:r>
            <a:r>
              <a:rPr lang="uk-UA" sz="3600" b="1" dirty="0" smtClean="0">
                <a:solidFill>
                  <a:srgbClr val="FF0000"/>
                </a:solidFill>
              </a:rPr>
              <a:t> ст. </a:t>
            </a:r>
            <a:r>
              <a:rPr lang="uk-UA" sz="3600" b="1" dirty="0" smtClean="0"/>
              <a:t>-Російсько-українські війні в часи </a:t>
            </a:r>
            <a:r>
              <a:rPr lang="uk-UA" sz="3600" b="1" dirty="0" err="1" smtClean="0"/>
              <a:t>Раньомодерної</a:t>
            </a:r>
            <a:r>
              <a:rPr lang="uk-UA" sz="3600" b="1" dirty="0" smtClean="0"/>
              <a:t> Української держави – Гетьманщини</a:t>
            </a:r>
            <a:endParaRPr lang="ru-RU" sz="3600" b="1" dirty="0" smtClean="0"/>
          </a:p>
          <a:p>
            <a:r>
              <a:rPr lang="uk-UA" sz="3600" b="1" dirty="0" smtClean="0">
                <a:solidFill>
                  <a:srgbClr val="FF0000"/>
                </a:solidFill>
              </a:rPr>
              <a:t>1917-1921 рр. </a:t>
            </a:r>
            <a:r>
              <a:rPr lang="uk-UA" sz="3600" b="1" dirty="0" err="1" smtClean="0"/>
              <a:t>-Війна</a:t>
            </a:r>
            <a:r>
              <a:rPr lang="uk-UA" sz="3600" b="1" dirty="0" smtClean="0"/>
              <a:t> з більшовицькою Росією за незалежність</a:t>
            </a:r>
            <a:endParaRPr lang="ru-RU" sz="3600" b="1" dirty="0" smtClean="0"/>
          </a:p>
          <a:p>
            <a:r>
              <a:rPr lang="uk-UA" sz="3600" b="1" dirty="0" smtClean="0">
                <a:solidFill>
                  <a:srgbClr val="FF0000"/>
                </a:solidFill>
              </a:rPr>
              <a:t>1941- середина 1950-х рр. </a:t>
            </a:r>
            <a:r>
              <a:rPr lang="uk-UA" sz="3600" b="1" dirty="0" smtClean="0"/>
              <a:t>-ОУН і УПА проти Москви за незалежність України</a:t>
            </a:r>
            <a:endParaRPr lang="ru-RU" sz="3600" b="1" dirty="0" smtClean="0"/>
          </a:p>
          <a:p>
            <a:pPr lvl="0"/>
            <a:r>
              <a:rPr lang="uk-UA" sz="3600" b="1" dirty="0" smtClean="0">
                <a:solidFill>
                  <a:srgbClr val="FF0000"/>
                </a:solidFill>
              </a:rPr>
              <a:t>2014-2023 рр. </a:t>
            </a:r>
            <a:r>
              <a:rPr lang="uk-UA" sz="3600" b="1" dirty="0" smtClean="0"/>
              <a:t>Вітчизняна війна за незалежність</a:t>
            </a:r>
            <a:endParaRPr lang="ru-RU" sz="3600" b="1" dirty="0" smtClean="0"/>
          </a:p>
          <a:p>
            <a:r>
              <a:rPr lang="uk-UA" sz="3600" dirty="0" smtClean="0"/>
              <a:t>(В.</a:t>
            </a:r>
            <a:r>
              <a:rPr lang="uk-UA" sz="3600" dirty="0" err="1" smtClean="0"/>
              <a:t>Брехуненко</a:t>
            </a:r>
            <a:r>
              <a:rPr lang="uk-UA" sz="3600" dirty="0" smtClean="0"/>
              <a:t>, В.Ковальчук, М.</a:t>
            </a:r>
            <a:r>
              <a:rPr lang="uk-UA" sz="3600" dirty="0" err="1" smtClean="0"/>
              <a:t>Ковальчук</a:t>
            </a:r>
            <a:r>
              <a:rPr lang="uk-UA" sz="3600" dirty="0" smtClean="0"/>
              <a:t>, В.Корнієнко. «Братня» навала. Війни Росії проти України XII-XXI ст. Київ.2016. 248 с.)</a:t>
            </a: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9"/>
          <p:cNvSpPr/>
          <p:nvPr/>
        </p:nvSpPr>
        <p:spPr>
          <a:xfrm rot="-5400000">
            <a:off x="4391954" y="8529786"/>
            <a:ext cx="2209027" cy="0"/>
          </a:xfrm>
          <a:prstGeom prst="line">
            <a:avLst/>
          </a:prstGeom>
          <a:ln w="9525" cap="flat">
            <a:solidFill>
              <a:srgbClr val="2B4A9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rot="-5400000">
            <a:off x="5080304" y="8520261"/>
            <a:ext cx="832326" cy="0"/>
          </a:xfrm>
          <a:prstGeom prst="line">
            <a:avLst/>
          </a:prstGeom>
          <a:ln w="28575" cap="flat">
            <a:solidFill>
              <a:srgbClr val="2B4A9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rot="-5400000">
            <a:off x="10945153" y="8529786"/>
            <a:ext cx="2209027" cy="0"/>
          </a:xfrm>
          <a:prstGeom prst="line">
            <a:avLst/>
          </a:prstGeom>
          <a:ln w="9525" cap="flat">
            <a:solidFill>
              <a:srgbClr val="2B4A9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-5400000">
            <a:off x="11633504" y="8520261"/>
            <a:ext cx="832326" cy="0"/>
          </a:xfrm>
          <a:prstGeom prst="line">
            <a:avLst/>
          </a:prstGeom>
          <a:ln w="28575" cap="flat">
            <a:solidFill>
              <a:srgbClr val="2B4A9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13"/>
          <p:cNvSpPr txBox="1"/>
          <p:nvPr/>
        </p:nvSpPr>
        <p:spPr>
          <a:xfrm>
            <a:off x="419100" y="500030"/>
            <a:ext cx="8867776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uk-UA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</a:rPr>
              <a:t>“90 % помилок західних політиків спричинило цілковите незнання душі </a:t>
            </a:r>
            <a:r>
              <a:rPr lang="uk-UA" sz="3600" dirty="0" err="1" smtClean="0">
                <a:solidFill>
                  <a:schemeClr val="accent2">
                    <a:lumMod val="75000"/>
                  </a:schemeClr>
                </a:solidFill>
              </a:rPr>
              <a:t>москвина</a:t>
            </a:r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</a:rPr>
              <a:t>. Причин багатьох несподіваних виявів московської політики вони не можуть зрозуміти, бо 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ніяка </a:t>
            </a:r>
            <a:r>
              <a:rPr lang="uk-UA" sz="3600" b="1" dirty="0" err="1" smtClean="0">
                <a:solidFill>
                  <a:schemeClr val="accent2">
                    <a:lumMod val="75000"/>
                  </a:schemeClr>
                </a:solidFill>
              </a:rPr>
              <a:t>людcькa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3600" b="1" dirty="0" err="1" smtClean="0">
                <a:solidFill>
                  <a:schemeClr val="accent2">
                    <a:lumMod val="75000"/>
                  </a:schemeClr>
                </a:solidFill>
              </a:rPr>
              <a:t>лoгiкa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</a:rPr>
              <a:t>не може їх пояснити навіть з точки зору добра самої ж Московщини “ </a:t>
            </a:r>
            <a:r>
              <a:rPr lang="uk-UA" sz="3600" dirty="0" smtClean="0"/>
              <a:t>-  </a:t>
            </a:r>
            <a:r>
              <a:rPr lang="uk-UA" sz="3600" b="1" dirty="0" smtClean="0"/>
              <a:t>Павло </a:t>
            </a:r>
            <a:r>
              <a:rPr lang="uk-UA" sz="3600" b="1" dirty="0" err="1" smtClean="0"/>
              <a:t>Штепа</a:t>
            </a:r>
            <a:r>
              <a:rPr lang="uk-UA" sz="3600" b="1" dirty="0" smtClean="0"/>
              <a:t>, український історик, публіцист</a:t>
            </a:r>
            <a:endParaRPr lang="en-US" sz="3600" b="1" spc="300" dirty="0">
              <a:solidFill>
                <a:srgbClr val="FFFFFF"/>
              </a:solidFill>
              <a:latin typeface="Poppins ExtraBold Bold"/>
            </a:endParaRPr>
          </a:p>
        </p:txBody>
      </p:sp>
      <p:pic>
        <p:nvPicPr>
          <p:cNvPr id="14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29950" y="357154"/>
            <a:ext cx="6858048" cy="914406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643010" y="5500690"/>
            <a:ext cx="77867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dirty="0" smtClean="0">
                <a:solidFill>
                  <a:srgbClr val="002060"/>
                </a:solidFill>
              </a:rPr>
              <a:t>Haйгли6ший </a:t>
            </a:r>
            <a:r>
              <a:rPr lang="uk-UA" sz="3600" dirty="0" smtClean="0">
                <a:solidFill>
                  <a:srgbClr val="002060"/>
                </a:solidFill>
              </a:rPr>
              <a:t>знавець  московської душі Ф.</a:t>
            </a:r>
            <a:r>
              <a:rPr lang="sk-SK" sz="3600" dirty="0" smtClean="0">
                <a:solidFill>
                  <a:srgbClr val="002060"/>
                </a:solidFill>
              </a:rPr>
              <a:t> Дocтo</a:t>
            </a:r>
            <a:r>
              <a:rPr lang="uk-UA" sz="3600" dirty="0" err="1" smtClean="0">
                <a:solidFill>
                  <a:srgbClr val="002060"/>
                </a:solidFill>
              </a:rPr>
              <a:t>євський</a:t>
            </a:r>
            <a:r>
              <a:rPr lang="sk-SK" sz="3600" dirty="0" smtClean="0">
                <a:solidFill>
                  <a:srgbClr val="002060"/>
                </a:solidFill>
              </a:rPr>
              <a:t> c</a:t>
            </a:r>
            <a:r>
              <a:rPr lang="uk-UA" sz="3600" dirty="0" err="1" smtClean="0">
                <a:solidFill>
                  <a:srgbClr val="002060"/>
                </a:solidFill>
              </a:rPr>
              <a:t>відчив</a:t>
            </a:r>
            <a:r>
              <a:rPr lang="sk-SK" sz="3600" dirty="0" smtClean="0">
                <a:solidFill>
                  <a:srgbClr val="002060"/>
                </a:solidFill>
              </a:rPr>
              <a:t>: </a:t>
            </a:r>
            <a:r>
              <a:rPr lang="sk-SK" sz="3600" dirty="0" smtClean="0">
                <a:solidFill>
                  <a:srgbClr val="7030A0"/>
                </a:solidFill>
              </a:rPr>
              <a:t>„</a:t>
            </a:r>
            <a:r>
              <a:rPr lang="sk-SK" sz="3600" b="1" dirty="0" smtClean="0">
                <a:solidFill>
                  <a:srgbClr val="7030A0"/>
                </a:solidFill>
              </a:rPr>
              <a:t>Haй6iльшoю cилoю Moc</a:t>
            </a:r>
            <a:r>
              <a:rPr lang="uk-UA" sz="3600" b="1" dirty="0" err="1" smtClean="0">
                <a:solidFill>
                  <a:srgbClr val="7030A0"/>
                </a:solidFill>
              </a:rPr>
              <a:t>ковщини</a:t>
            </a:r>
            <a:r>
              <a:rPr lang="sk-SK" sz="3600" b="1" dirty="0" smtClean="0">
                <a:solidFill>
                  <a:srgbClr val="7030A0"/>
                </a:solidFill>
              </a:rPr>
              <a:t> 6yлo тe, щo </a:t>
            </a:r>
            <a:r>
              <a:rPr lang="uk-UA" sz="3600" b="1" dirty="0" smtClean="0">
                <a:solidFill>
                  <a:srgbClr val="7030A0"/>
                </a:solidFill>
              </a:rPr>
              <a:t>європейці не знали нас, </a:t>
            </a:r>
            <a:r>
              <a:rPr lang="uk-UA" sz="3600" b="1" dirty="0" err="1" smtClean="0">
                <a:solidFill>
                  <a:srgbClr val="7030A0"/>
                </a:solidFill>
              </a:rPr>
              <a:t>москвинів</a:t>
            </a:r>
            <a:r>
              <a:rPr lang="sk-SK" sz="3600" b="1" dirty="0" smtClean="0">
                <a:solidFill>
                  <a:srgbClr val="7030A0"/>
                </a:solidFill>
              </a:rPr>
              <a:t>“.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5004959" y="1860459"/>
            <a:ext cx="6566081" cy="6566081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4" name="Group 4"/>
          <p:cNvGrpSpPr/>
          <p:nvPr/>
        </p:nvGrpSpPr>
        <p:grpSpPr>
          <a:xfrm rot="2700000">
            <a:off x="15361560" y="2217060"/>
            <a:ext cx="5852880" cy="5852880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2700000">
            <a:off x="11143419" y="8043030"/>
            <a:ext cx="6164339" cy="6164339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8" name="Group 8"/>
          <p:cNvGrpSpPr/>
          <p:nvPr/>
        </p:nvGrpSpPr>
        <p:grpSpPr>
          <a:xfrm rot="2700000">
            <a:off x="11143419" y="-3920369"/>
            <a:ext cx="6164339" cy="6164339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13296280" y="1955378"/>
            <a:ext cx="3963020" cy="5276243"/>
          </a:xfrm>
          <a:custGeom>
            <a:avLst/>
            <a:gdLst/>
            <a:ahLst/>
            <a:cxnLst/>
            <a:rect l="l" t="t" r="r" b="b"/>
            <a:pathLst>
              <a:path w="3663950" h="4878070">
                <a:moveTo>
                  <a:pt x="3663950" y="4878070"/>
                </a:moveTo>
                <a:lnTo>
                  <a:pt x="0" y="4878070"/>
                </a:lnTo>
                <a:lnTo>
                  <a:pt x="0" y="0"/>
                </a:lnTo>
                <a:lnTo>
                  <a:pt x="3663950" y="0"/>
                </a:lnTo>
                <a:lnTo>
                  <a:pt x="3663950" y="4878070"/>
                </a:lnTo>
                <a:close/>
                <a:moveTo>
                  <a:pt x="63500" y="4814570"/>
                </a:moveTo>
                <a:lnTo>
                  <a:pt x="3600450" y="4814570"/>
                </a:lnTo>
                <a:lnTo>
                  <a:pt x="3600450" y="63500"/>
                </a:lnTo>
                <a:lnTo>
                  <a:pt x="63500" y="63500"/>
                </a:lnTo>
                <a:lnTo>
                  <a:pt x="63500" y="4814570"/>
                </a:lnTo>
                <a:close/>
              </a:path>
            </a:pathLst>
          </a:custGeom>
          <a:solidFill>
            <a:srgbClr val="5271FF"/>
          </a:solidFill>
        </p:spPr>
      </p:sp>
      <p:sp>
        <p:nvSpPr>
          <p:cNvPr id="17" name="TextBox 17"/>
          <p:cNvSpPr txBox="1"/>
          <p:nvPr/>
        </p:nvSpPr>
        <p:spPr>
          <a:xfrm>
            <a:off x="714316" y="2791916"/>
            <a:ext cx="9450139" cy="3308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endParaRPr lang="uk-UA" sz="3000" spc="3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3000" b="1" spc="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Мета нашої наукової розвідки </a:t>
            </a:r>
            <a:r>
              <a:rPr lang="uk-UA" sz="3000" spc="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полягала у пошуку відповіді на поставлені запитання щодо російської ментальності та шляху </a:t>
            </a:r>
            <a:r>
              <a:rPr lang="uk-UA" sz="3000" spc="3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виборювання</a:t>
            </a:r>
            <a:r>
              <a:rPr lang="uk-UA" sz="3000" spc="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незалежності України у </a:t>
            </a:r>
            <a:r>
              <a:rPr lang="uk-UA" sz="3000" spc="3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наративах</a:t>
            </a:r>
            <a:r>
              <a:rPr lang="uk-UA" sz="3000" spc="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та оцінках українських політиків та соціологів початку </a:t>
            </a:r>
            <a:r>
              <a:rPr lang="en-US" sz="3000" spc="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 </a:t>
            </a:r>
            <a:r>
              <a:rPr lang="uk-UA" sz="3000" spc="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століття.</a:t>
            </a:r>
            <a:endParaRPr lang="en-US" sz="3000" spc="3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8"/>
          <p:cNvGrpSpPr/>
          <p:nvPr/>
        </p:nvGrpSpPr>
        <p:grpSpPr>
          <a:xfrm rot="5400000">
            <a:off x="-1309" y="1309"/>
            <a:ext cx="1635964" cy="1633346"/>
            <a:chOff x="0" y="0"/>
            <a:chExt cx="6350000" cy="633984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pic>
        <p:nvPicPr>
          <p:cNvPr id="12291" name="Picture 3" descr="Грушевський Михайло Сергійович — Вікіпеді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488" y="0"/>
            <a:ext cx="3857652" cy="3357550"/>
          </a:xfrm>
          <a:prstGeom prst="rect">
            <a:avLst/>
          </a:prstGeom>
          <a:noFill/>
        </p:spPr>
      </p:pic>
      <p:sp>
        <p:nvSpPr>
          <p:cNvPr id="12299" name="AutoShape 11" descr="МІХНОВСЬКИЙ МИКОЛА ІВАНО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01" name="Picture 13" descr="Міхновський Микола Іванович - Новини - полiтичний форум мiста Знам'я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16" y="0"/>
            <a:ext cx="4572031" cy="4786346"/>
          </a:xfrm>
          <a:prstGeom prst="rect">
            <a:avLst/>
          </a:prstGeom>
          <a:noFill/>
        </p:spPr>
      </p:pic>
      <p:sp>
        <p:nvSpPr>
          <p:cNvPr id="12303" name="AutoShape 15" descr="Іван Якович Франко - Біограф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5" name="AutoShape 17" descr="Іван Якович Франко - Біограф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7" name="AutoShape 19" descr="Іван Якович Франко - Біограф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09" name="Picture 21" descr="Франко Іван Якович. Біографія Івана Франка — УкрЛі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01388" y="4357682"/>
            <a:ext cx="3857652" cy="4572032"/>
          </a:xfrm>
          <a:prstGeom prst="rect">
            <a:avLst/>
          </a:prstGeom>
          <a:noFill/>
        </p:spPr>
      </p:pic>
      <p:sp>
        <p:nvSpPr>
          <p:cNvPr id="12311" name="AutoShape 23" descr="Володимир Вернадський - український вчений, якого порівнюють з Ньютоном і  Ейнштейн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13" name="Picture 25" descr="Володимир Вернадський. 1. Універсум як живе ціл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08" y="6257930"/>
            <a:ext cx="5095875" cy="4029070"/>
          </a:xfrm>
          <a:prstGeom prst="rect">
            <a:avLst/>
          </a:prstGeom>
          <a:noFill/>
        </p:spPr>
      </p:pic>
      <p:pic>
        <p:nvPicPr>
          <p:cNvPr id="12315" name="Picture 27" descr="Зброя української Донеччини проти російських окупантів”. Микиті Шаповалу  родом з Бахмутського краю — 140 | Вільне раді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076" y="0"/>
            <a:ext cx="5000660" cy="3286076"/>
          </a:xfrm>
          <a:prstGeom prst="rect">
            <a:avLst/>
          </a:prstGeom>
          <a:noFill/>
        </p:spPr>
      </p:pic>
      <p:pic>
        <p:nvPicPr>
          <p:cNvPr id="12317" name="Picture 29" descr="Єфремов Сергій Олександрович — Вікіпедія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52" y="6215070"/>
            <a:ext cx="4572032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-1580822" y="-292307"/>
            <a:ext cx="3090723" cy="3090723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 rot="-2700000">
            <a:off x="-1412966" y="-124452"/>
            <a:ext cx="2755011" cy="2755011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 rot="-8100000">
            <a:off x="16778099" y="-292307"/>
            <a:ext cx="3090723" cy="3090723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8" name="Group 8"/>
          <p:cNvGrpSpPr/>
          <p:nvPr/>
        </p:nvGrpSpPr>
        <p:grpSpPr>
          <a:xfrm rot="-2700000">
            <a:off x="16945955" y="-124452"/>
            <a:ext cx="2755011" cy="2755011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486900" y="2357418"/>
            <a:ext cx="8801100" cy="7929582"/>
            <a:chOff x="0" y="0"/>
            <a:chExt cx="3210665" cy="264775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10665" cy="2647756"/>
            </a:xfrm>
            <a:custGeom>
              <a:avLst/>
              <a:gdLst/>
              <a:ahLst/>
              <a:cxnLst/>
              <a:rect l="l" t="t" r="r" b="b"/>
              <a:pathLst>
                <a:path w="3210665" h="2647756">
                  <a:moveTo>
                    <a:pt x="0" y="0"/>
                  </a:moveTo>
                  <a:lnTo>
                    <a:pt x="3210665" y="0"/>
                  </a:lnTo>
                  <a:lnTo>
                    <a:pt x="3210665" y="2647756"/>
                  </a:lnTo>
                  <a:lnTo>
                    <a:pt x="0" y="2647756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0" y="2214542"/>
            <a:ext cx="8801100" cy="8072458"/>
            <a:chOff x="0" y="0"/>
            <a:chExt cx="3210665" cy="264775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210665" cy="2647756"/>
            </a:xfrm>
            <a:custGeom>
              <a:avLst/>
              <a:gdLst/>
              <a:ahLst/>
              <a:cxnLst/>
              <a:rect l="l" t="t" r="r" b="b"/>
              <a:pathLst>
                <a:path w="3210665" h="2647756">
                  <a:moveTo>
                    <a:pt x="0" y="0"/>
                  </a:moveTo>
                  <a:lnTo>
                    <a:pt x="3210665" y="0"/>
                  </a:lnTo>
                  <a:lnTo>
                    <a:pt x="3210665" y="2647756"/>
                  </a:lnTo>
                  <a:lnTo>
                    <a:pt x="0" y="2647756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480498" y="0"/>
            <a:ext cx="15327005" cy="2400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4400" dirty="0" smtClean="0">
                <a:solidFill>
                  <a:schemeClr val="accent6">
                    <a:lumMod val="75000"/>
                  </a:schemeClr>
                </a:solidFill>
              </a:rPr>
              <a:t>Михайло Грушевський (1866-1932</a:t>
            </a:r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dirty="0" err="1" smtClean="0"/>
              <a:t>історик</a:t>
            </a:r>
            <a:r>
              <a:rPr lang="ru-RU" sz="2800" dirty="0" smtClean="0"/>
              <a:t>, </a:t>
            </a:r>
            <a:r>
              <a:rPr lang="ru-RU" sz="2800" dirty="0" err="1" smtClean="0"/>
              <a:t>літературознавець</a:t>
            </a:r>
            <a:r>
              <a:rPr lang="ru-RU" sz="2800" dirty="0" smtClean="0"/>
              <a:t>, </a:t>
            </a:r>
            <a:r>
              <a:rPr lang="ru-RU" sz="2800" dirty="0" err="1" smtClean="0"/>
              <a:t>соціолог</a:t>
            </a:r>
            <a:r>
              <a:rPr lang="ru-RU" sz="2800" dirty="0" smtClean="0"/>
              <a:t>, </a:t>
            </a:r>
            <a:r>
              <a:rPr lang="ru-RU" sz="2800" dirty="0" err="1" smtClean="0"/>
              <a:t>публіцист</a:t>
            </a:r>
            <a:r>
              <a:rPr lang="ru-RU" sz="2800" dirty="0" smtClean="0"/>
              <a:t>, </a:t>
            </a:r>
            <a:r>
              <a:rPr lang="ru-RU" sz="2800" dirty="0" err="1" smtClean="0"/>
              <a:t>письменник</a:t>
            </a:r>
            <a:r>
              <a:rPr lang="ru-RU" sz="2800" dirty="0" smtClean="0"/>
              <a:t>, </a:t>
            </a:r>
            <a:r>
              <a:rPr lang="ru-RU" sz="2800" dirty="0" err="1" smtClean="0"/>
              <a:t>державний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діяч</a:t>
            </a:r>
            <a:r>
              <a:rPr lang="ru-RU" sz="2800" dirty="0" smtClean="0"/>
              <a:t>. Голова </a:t>
            </a:r>
            <a:r>
              <a:rPr lang="ru-RU" sz="2800" dirty="0" err="1" smtClean="0">
                <a:hlinkClick r:id="rId2" tooltip="Українська Центральна Рада"/>
              </a:rPr>
              <a:t>Центральної</a:t>
            </a:r>
            <a:r>
              <a:rPr lang="ru-RU" sz="2800" dirty="0" smtClean="0">
                <a:hlinkClick r:id="rId2" tooltip="Українська Центральна Рада"/>
              </a:rPr>
              <a:t> Ради</a:t>
            </a:r>
            <a:r>
              <a:rPr lang="ru-RU" sz="2800" dirty="0" smtClean="0"/>
              <a:t> </a:t>
            </a:r>
            <a:r>
              <a:rPr lang="ru-RU" sz="2800" dirty="0" err="1" smtClean="0">
                <a:hlinkClick r:id="rId3" tooltip="Українська Народна Республіка"/>
              </a:rPr>
              <a:t>Української</a:t>
            </a:r>
            <a:r>
              <a:rPr lang="ru-RU" sz="2800" dirty="0" smtClean="0">
                <a:hlinkClick r:id="rId3" tooltip="Українська Народна Республіка"/>
              </a:rPr>
              <a:t> </a:t>
            </a:r>
            <a:r>
              <a:rPr lang="ru-RU" sz="2800" dirty="0" err="1" smtClean="0">
                <a:hlinkClick r:id="rId3" tooltip="Українська Народна Республіка"/>
              </a:rPr>
              <a:t>Народної</a:t>
            </a:r>
            <a:r>
              <a:rPr lang="ru-RU" sz="2800" dirty="0" smtClean="0">
                <a:hlinkClick r:id="rId3" tooltip="Українська Народна Республіка"/>
              </a:rPr>
              <a:t> </a:t>
            </a:r>
            <a:r>
              <a:rPr lang="ru-RU" sz="2800" dirty="0" err="1" smtClean="0">
                <a:hlinkClick r:id="rId3" tooltip="Українська Народна Республіка"/>
              </a:rPr>
              <a:t>Республіки</a:t>
            </a:r>
            <a:r>
              <a:rPr lang="ru-RU" sz="2800" dirty="0" smtClean="0"/>
              <a:t> (1917—1918). </a:t>
            </a:r>
            <a:r>
              <a:rPr lang="ru-RU" sz="2800" dirty="0" err="1" smtClean="0"/>
              <a:t>А</a:t>
            </a:r>
            <a:r>
              <a:rPr lang="ru-RU" sz="2800" dirty="0" err="1" smtClean="0">
                <a:hlinkClick r:id="rId4" tooltip="Академік"/>
              </a:rPr>
              <a:t>кадемік</a:t>
            </a:r>
            <a:r>
              <a:rPr lang="ru-RU" sz="2800" dirty="0" smtClean="0"/>
              <a:t> </a:t>
            </a:r>
            <a:r>
              <a:rPr lang="ru-RU" sz="2800" dirty="0" smtClean="0">
                <a:hlinkClick r:id="rId5" tooltip="Національна академія наук України"/>
              </a:rPr>
              <a:t>ВУАН</a:t>
            </a:r>
            <a:r>
              <a:rPr lang="ru-RU" sz="2800" dirty="0" smtClean="0"/>
              <a:t> та </a:t>
            </a:r>
            <a:r>
              <a:rPr lang="ru-RU" sz="2800" dirty="0" smtClean="0">
                <a:hlinkClick r:id="rId6" tooltip="Академія наук СРСР"/>
              </a:rPr>
              <a:t>АН СРСР</a:t>
            </a:r>
            <a:r>
              <a:rPr lang="ru-RU" sz="2800" dirty="0" smtClean="0"/>
              <a:t>, </a:t>
            </a:r>
            <a:r>
              <a:rPr lang="ru-RU" sz="2800" dirty="0" err="1" smtClean="0"/>
              <a:t>багаторічний</a:t>
            </a:r>
            <a:r>
              <a:rPr lang="ru-RU" sz="2800" dirty="0" smtClean="0"/>
              <a:t> голова </a:t>
            </a:r>
            <a:r>
              <a:rPr lang="ru-RU" sz="2800" dirty="0" err="1" smtClean="0">
                <a:hlinkClick r:id="rId7" tooltip="Наукове товариство імені Шевченка"/>
              </a:rPr>
              <a:t>Наукового</a:t>
            </a:r>
            <a:r>
              <a:rPr lang="ru-RU" sz="2800" dirty="0" smtClean="0">
                <a:hlinkClick r:id="rId7" tooltip="Наукове товариство імені Шевченка"/>
              </a:rPr>
              <a:t> </a:t>
            </a:r>
            <a:r>
              <a:rPr lang="ru-RU" sz="2800" dirty="0" err="1" smtClean="0">
                <a:hlinkClick r:id="rId7" tooltip="Наукове товариство імені Шевченка"/>
              </a:rPr>
              <a:t>Товариства</a:t>
            </a:r>
            <a:r>
              <a:rPr lang="ru-RU" sz="2800" dirty="0" smtClean="0">
                <a:hlinkClick r:id="rId7" tooltip="Наукове товариство імені Шевченка"/>
              </a:rPr>
              <a:t> </a:t>
            </a:r>
            <a:r>
              <a:rPr lang="ru-RU" sz="2800" dirty="0" err="1" smtClean="0">
                <a:hlinkClick r:id="rId7" tooltip="Наукове товариство імені Шевченка"/>
              </a:rPr>
              <a:t>ім</a:t>
            </a:r>
            <a:r>
              <a:rPr lang="ru-RU" sz="2800" dirty="0" smtClean="0">
                <a:hlinkClick r:id="rId7" tooltip="Наукове товариство імені Шевченка"/>
              </a:rPr>
              <a:t>. </a:t>
            </a:r>
            <a:r>
              <a:rPr lang="ru-RU" sz="2800" dirty="0" err="1" smtClean="0">
                <a:hlinkClick r:id="rId7" tooltip="Наукове товариство імені Шевченка"/>
              </a:rPr>
              <a:t>Шевченка</a:t>
            </a:r>
            <a:r>
              <a:rPr lang="ru-RU" sz="2800" dirty="0" smtClean="0"/>
              <a:t> у </a:t>
            </a:r>
            <a:r>
              <a:rPr lang="ru-RU" sz="2800" dirty="0" err="1" smtClean="0">
                <a:hlinkClick r:id="rId8" tooltip="Львів"/>
              </a:rPr>
              <a:t>Львові</a:t>
            </a:r>
            <a:r>
              <a:rPr lang="ru-RU" sz="2800" dirty="0" smtClean="0"/>
              <a:t> ), </a:t>
            </a:r>
            <a:r>
              <a:rPr lang="ru-RU" sz="2800" dirty="0" err="1" smtClean="0"/>
              <a:t>завідувач</a:t>
            </a:r>
            <a:r>
              <a:rPr lang="ru-RU" sz="2800" dirty="0" smtClean="0"/>
              <a:t> </a:t>
            </a:r>
            <a:r>
              <a:rPr lang="ru-RU" sz="2800" dirty="0" err="1" smtClean="0"/>
              <a:t>кафедри</a:t>
            </a:r>
            <a:r>
              <a:rPr lang="ru-RU" sz="2800" dirty="0" smtClean="0"/>
              <a:t> </a:t>
            </a:r>
            <a:r>
              <a:rPr lang="ru-RU" sz="2800" dirty="0" err="1" smtClean="0"/>
              <a:t>історії</a:t>
            </a:r>
            <a:r>
              <a:rPr lang="ru-RU" sz="2800" dirty="0" smtClean="0"/>
              <a:t> </a:t>
            </a:r>
            <a:r>
              <a:rPr lang="ru-RU" sz="2800" dirty="0" err="1" smtClean="0">
                <a:hlinkClick r:id="rId9" tooltip="Львівський національний університет імені Івана Франка"/>
              </a:rPr>
              <a:t>Львівського</a:t>
            </a:r>
            <a:r>
              <a:rPr lang="ru-RU" sz="2800" dirty="0" smtClean="0">
                <a:hlinkClick r:id="rId9" tooltip="Львівський національний університет імені Івана Франка"/>
              </a:rPr>
              <a:t> </a:t>
            </a:r>
            <a:r>
              <a:rPr lang="ru-RU" sz="2800" dirty="0" err="1" smtClean="0">
                <a:hlinkClick r:id="rId9" tooltip="Львівський національний університет імені Івана Франка"/>
              </a:rPr>
              <a:t>університету</a:t>
            </a:r>
            <a:r>
              <a:rPr lang="ru-RU" sz="2800" dirty="0" smtClean="0"/>
              <a:t> (1894—1914), автор </a:t>
            </a:r>
            <a:r>
              <a:rPr lang="ru-RU" sz="2800" dirty="0" err="1" smtClean="0"/>
              <a:t>понад</a:t>
            </a:r>
            <a:r>
              <a:rPr lang="ru-RU" sz="2800" dirty="0" smtClean="0"/>
              <a:t> 2000 </a:t>
            </a:r>
            <a:r>
              <a:rPr lang="ru-RU" sz="2800" dirty="0" err="1" smtClean="0"/>
              <a:t>наукових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праць</a:t>
            </a:r>
            <a:endParaRPr lang="en-US" sz="2800" spc="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27972" y="4553942"/>
            <a:ext cx="3573156" cy="485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300" dirty="0" smtClean="0">
                <a:solidFill>
                  <a:srgbClr val="FFFFFF"/>
                </a:solidFill>
                <a:latin typeface="Lato"/>
              </a:rPr>
              <a:t>.</a:t>
            </a:r>
            <a:endParaRPr lang="en-US" sz="3000" spc="300" dirty="0">
              <a:solidFill>
                <a:srgbClr val="FFFFFF"/>
              </a:solidFill>
              <a:latin typeface="Lato"/>
            </a:endParaRPr>
          </a:p>
        </p:txBody>
      </p:sp>
      <p:pic>
        <p:nvPicPr>
          <p:cNvPr id="23" name="Picture 3" descr="Грушевський Михайло Сергійович — Вікіпедія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001784" y="3214674"/>
            <a:ext cx="4286216" cy="7072326"/>
          </a:xfrm>
          <a:prstGeom prst="rect">
            <a:avLst/>
          </a:prstGeom>
          <a:noFill/>
        </p:spPr>
      </p:pic>
      <p:pic>
        <p:nvPicPr>
          <p:cNvPr id="12290" name="Picture 2" descr="Не просто Україна, а Україна-Русь. Як Михайло Грушевський захищає державні  кордони?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29092" y="3428988"/>
            <a:ext cx="4214842" cy="6572296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0" y="3214674"/>
            <a:ext cx="4357654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У своїй десятитомній «Історії </a:t>
            </a:r>
            <a:r>
              <a:rPr lang="uk-UA" sz="2800" dirty="0" err="1" smtClean="0">
                <a:solidFill>
                  <a:schemeClr val="bg1"/>
                </a:solidFill>
              </a:rPr>
              <a:t>України-Руси</a:t>
            </a:r>
            <a:r>
              <a:rPr lang="uk-UA" sz="2800" dirty="0" smtClean="0">
                <a:solidFill>
                  <a:schemeClr val="bg1"/>
                </a:solidFill>
              </a:rPr>
              <a:t>» переконливо доводить, що  творцем тисячолітньої України-Русі (або ж Київської держави) був український етнос і що «</a:t>
            </a:r>
            <a:r>
              <a:rPr lang="uk-UA" sz="2800" dirty="0" err="1" smtClean="0">
                <a:solidFill>
                  <a:schemeClr val="bg1"/>
                </a:solidFill>
              </a:rPr>
              <a:t>общерусская</a:t>
            </a:r>
            <a:r>
              <a:rPr lang="uk-UA" sz="2800" dirty="0" smtClean="0">
                <a:solidFill>
                  <a:schemeClr val="bg1"/>
                </a:solidFill>
              </a:rPr>
              <a:t>» історія, яка, відповідно до російських міфів, неначебто  почалася зі «спільної колиски з </a:t>
            </a:r>
            <a:r>
              <a:rPr lang="uk-UA" sz="2800" dirty="0" err="1" smtClean="0">
                <a:solidFill>
                  <a:schemeClr val="bg1"/>
                </a:solidFill>
              </a:rPr>
              <a:t>росією</a:t>
            </a:r>
            <a:r>
              <a:rPr lang="uk-UA" sz="2800" dirty="0" smtClean="0">
                <a:solidFill>
                  <a:schemeClr val="bg1"/>
                </a:solidFill>
              </a:rPr>
              <a:t>» – це повна фікція [3]. Росія була ментальною спадкоємицею Золотої Орди, а Україна - органічною складовою європейської цивілізації.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572628" y="2285980"/>
            <a:ext cx="4143372" cy="8422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Тому новій Україні слід всі свої політичні й культурні інтереси орієнтувати на Західну Європу, бо </a:t>
            </a:r>
            <a:r>
              <a:rPr lang="uk-UA" sz="2800" dirty="0" err="1" smtClean="0"/>
              <a:t>“Україна</a:t>
            </a:r>
            <a:r>
              <a:rPr lang="uk-UA" sz="2800" dirty="0" smtClean="0"/>
              <a:t> ХІХ в. була відірвана від Заходу, від Європи і обернена лицем на північ, </a:t>
            </a:r>
            <a:r>
              <a:rPr lang="uk-UA" sz="2800" dirty="0" err="1" smtClean="0"/>
              <a:t>ткнута</a:t>
            </a:r>
            <a:r>
              <a:rPr lang="uk-UA" sz="2800" dirty="0" smtClean="0"/>
              <a:t> носом у глухий кут великоросійської культури й життя. </a:t>
            </a:r>
          </a:p>
          <a:p>
            <a:r>
              <a:rPr lang="uk-UA" sz="2800" dirty="0" smtClean="0"/>
              <a:t>Все українське життя було вивернене з своїх нормальних умов, історично і географічно сформованої колії й викинено на великоруський ґрунт, на </a:t>
            </a:r>
            <a:r>
              <a:rPr lang="uk-UA" sz="2800" dirty="0" err="1" smtClean="0"/>
              <a:t>поток</a:t>
            </a:r>
            <a:r>
              <a:rPr lang="uk-UA" sz="2800" dirty="0" smtClean="0"/>
              <a:t> і </a:t>
            </a:r>
            <a:r>
              <a:rPr lang="uk-UA" sz="2800" dirty="0" err="1" smtClean="0"/>
              <a:t>розграблення”</a:t>
            </a:r>
            <a:r>
              <a:rPr lang="uk-UA" sz="2800" b="1" dirty="0" smtClean="0"/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1439" y="0"/>
            <a:ext cx="2893707" cy="327781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18458" y="566151"/>
            <a:ext cx="2396931" cy="9154697"/>
            <a:chOff x="0" y="0"/>
            <a:chExt cx="874407" cy="33396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74407" cy="3339659"/>
            </a:xfrm>
            <a:custGeom>
              <a:avLst/>
              <a:gdLst/>
              <a:ahLst/>
              <a:cxnLst/>
              <a:rect l="l" t="t" r="r" b="b"/>
              <a:pathLst>
                <a:path w="874407" h="3339659">
                  <a:moveTo>
                    <a:pt x="0" y="0"/>
                  </a:moveTo>
                  <a:lnTo>
                    <a:pt x="874407" y="0"/>
                  </a:lnTo>
                  <a:lnTo>
                    <a:pt x="874407" y="3339659"/>
                  </a:lnTo>
                  <a:lnTo>
                    <a:pt x="0" y="3339659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747069" y="5894406"/>
            <a:ext cx="11540931" cy="4392594"/>
            <a:chOff x="0" y="0"/>
            <a:chExt cx="4210163" cy="160243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10163" cy="1602430"/>
            </a:xfrm>
            <a:custGeom>
              <a:avLst/>
              <a:gdLst/>
              <a:ahLst/>
              <a:cxnLst/>
              <a:rect l="l" t="t" r="r" b="b"/>
              <a:pathLst>
                <a:path w="4210163" h="1602430">
                  <a:moveTo>
                    <a:pt x="0" y="0"/>
                  </a:moveTo>
                  <a:lnTo>
                    <a:pt x="4210163" y="0"/>
                  </a:lnTo>
                  <a:lnTo>
                    <a:pt x="4210163" y="1602430"/>
                  </a:lnTo>
                  <a:lnTo>
                    <a:pt x="0" y="160243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3336986" y="-9994"/>
            <a:ext cx="14951014" cy="417760"/>
            <a:chOff x="0" y="0"/>
            <a:chExt cx="5454170" cy="152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454171" cy="152400"/>
            </a:xfrm>
            <a:custGeom>
              <a:avLst/>
              <a:gdLst/>
              <a:ahLst/>
              <a:cxnLst/>
              <a:rect l="l" t="t" r="r" b="b"/>
              <a:pathLst>
                <a:path w="5454171" h="152400">
                  <a:moveTo>
                    <a:pt x="0" y="0"/>
                  </a:moveTo>
                  <a:lnTo>
                    <a:pt x="5454171" y="0"/>
                  </a:lnTo>
                  <a:lnTo>
                    <a:pt x="5454171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pic>
        <p:nvPicPr>
          <p:cNvPr id="15" name="Picture 21" descr="Франко Іван Якович. Біографія Івана Франка — УкрЛі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58" y="785782"/>
            <a:ext cx="5143536" cy="585791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00002" y="6000756"/>
            <a:ext cx="57150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І.Франко (1856-1916), </a:t>
            </a:r>
            <a:r>
              <a:rPr lang="ru-RU" sz="2800" b="1" dirty="0" smtClean="0"/>
              <a:t>поет, </a:t>
            </a:r>
            <a:r>
              <a:rPr lang="ru-RU" sz="2800" b="1" dirty="0" err="1" smtClean="0"/>
              <a:t>прозаїк</a:t>
            </a:r>
            <a:r>
              <a:rPr lang="ru-RU" sz="2800" b="1" dirty="0" smtClean="0"/>
              <a:t>, драматург, </a:t>
            </a:r>
            <a:r>
              <a:rPr lang="ru-RU" sz="2800" b="1" dirty="0" err="1" smtClean="0"/>
              <a:t>літературний</a:t>
            </a:r>
            <a:r>
              <a:rPr lang="ru-RU" sz="2800" b="1" dirty="0" smtClean="0"/>
              <a:t> критик, </a:t>
            </a:r>
            <a:r>
              <a:rPr lang="ru-RU" sz="2800" b="1" dirty="0" err="1" smtClean="0"/>
              <a:t>публіцист</a:t>
            </a:r>
            <a:r>
              <a:rPr lang="ru-RU" sz="2800" b="1" dirty="0" smtClean="0"/>
              <a:t>, </a:t>
            </a:r>
            <a:r>
              <a:rPr lang="uk-UA" sz="2800" b="1" dirty="0" smtClean="0"/>
              <a:t>соціолог, </a:t>
            </a:r>
            <a:r>
              <a:rPr lang="ru-RU" sz="2800" b="1" dirty="0" err="1" smtClean="0"/>
              <a:t>перекладач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науковець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громадський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політичний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діяч</a:t>
            </a:r>
            <a:r>
              <a:rPr lang="ru-RU" sz="2800" b="1" dirty="0" smtClean="0"/>
              <a:t>. Доктор </a:t>
            </a:r>
            <a:r>
              <a:rPr lang="ru-RU" sz="2800" b="1" dirty="0" err="1" smtClean="0"/>
              <a:t>філософії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доктор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габілітований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дійсний</a:t>
            </a:r>
            <a:r>
              <a:rPr lang="ru-RU" sz="2800" b="1" dirty="0" smtClean="0"/>
              <a:t> член </a:t>
            </a:r>
            <a:r>
              <a:rPr lang="ru-RU" sz="2800" b="1" dirty="0" err="1" smtClean="0"/>
              <a:t>Наукового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товариства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імені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Шевченка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почесний</a:t>
            </a:r>
            <a:r>
              <a:rPr lang="ru-RU" sz="2800" b="1" dirty="0" smtClean="0"/>
              <a:t> доктор </a:t>
            </a:r>
            <a:r>
              <a:rPr lang="ru-RU" sz="2800" b="1" dirty="0" err="1" smtClean="0"/>
              <a:t>Харківського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університету</a:t>
            </a:r>
            <a:r>
              <a:rPr lang="ru-RU" sz="2800" b="1" dirty="0" smtClean="0"/>
              <a:t>.</a:t>
            </a:r>
            <a:r>
              <a:rPr lang="uk-UA" sz="2800" b="1" dirty="0" smtClean="0"/>
              <a:t> </a:t>
            </a:r>
            <a:endParaRPr lang="ru-RU" sz="2800" b="1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643670" y="857221"/>
            <a:ext cx="10429948" cy="900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І.Франко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першим в історії української суспільно-політичної думки назвав дві визначальні характеристики росіян як етносу: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а) російська експансія та агресія – це єдина і провідна форма їхнього національного ствердження,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б) неймовірна покірність росіян перед їхньою владою – їхня незмінна ментальна карма: раби з заздрости та ненависті хочуть інших також зробити рабами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[6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 московським панславізмом, тобто тепер "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ідєєй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рускава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міра" І. Франко бачив винятково московську агресію, від якої</a:t>
            </a:r>
            <a:r>
              <a:rPr lang="uk-UA" sz="2800" dirty="0" smtClean="0"/>
              <a:t> від якої необхідно позбутися. У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необхідно позбутися. У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поетичному форматі це посилання пролунало у вірші «Не пора, не пора, не пора» пророчим закликом неминучості російсько-української війни та необхідності захищати Україну від російського гноблення та агресії: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«Не пора, не пора, не пора москалеві й ляхові служить!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Довершилась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України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кривда стара,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пора для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України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жить…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 Під Украйни єднаймось прапор! Бо пора ця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великая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єсть: у завзятій, важкій боротьбі ми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поляжем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щоб волю, і щастя, і честь, рідний краю, здобути тобі!» [7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Grp="1"/>
          </p:cNvGrpSpPr>
          <p:nvPr>
            <p:ph idx="1"/>
          </p:nvPr>
        </p:nvGrpSpPr>
        <p:grpSpPr>
          <a:xfrm rot="-2700000">
            <a:off x="11967864" y="4175581"/>
            <a:ext cx="8229600" cy="4525963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6" name="Group 12"/>
          <p:cNvGrpSpPr/>
          <p:nvPr/>
        </p:nvGrpSpPr>
        <p:grpSpPr>
          <a:xfrm rot="-2700000">
            <a:off x="9789500" y="716903"/>
            <a:ext cx="6566081" cy="6566081"/>
            <a:chOff x="0" y="0"/>
            <a:chExt cx="1913890" cy="1913890"/>
          </a:xfrm>
        </p:grpSpPr>
        <p:sp>
          <p:nvSpPr>
            <p:cNvPr id="7" name="Freeform 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8" name="Group 2"/>
          <p:cNvGrpSpPr>
            <a:grpSpLocks noGrp="1"/>
          </p:cNvGrpSpPr>
          <p:nvPr>
            <p:ph type="title"/>
          </p:nvPr>
        </p:nvGrpSpPr>
        <p:grpSpPr>
          <a:xfrm>
            <a:off x="457200" y="274638"/>
            <a:ext cx="8229600" cy="1143000"/>
            <a:chOff x="0" y="0"/>
            <a:chExt cx="3636508" cy="459623"/>
          </a:xfrm>
        </p:grpSpPr>
        <p:sp>
          <p:nvSpPr>
            <p:cNvPr id="9" name="Freeform 3"/>
            <p:cNvSpPr/>
            <p:nvPr/>
          </p:nvSpPr>
          <p:spPr>
            <a:xfrm>
              <a:off x="0" y="0"/>
              <a:ext cx="3636508" cy="459623"/>
            </a:xfrm>
            <a:custGeom>
              <a:avLst/>
              <a:gdLst/>
              <a:ahLst/>
              <a:cxnLst/>
              <a:rect l="l" t="t" r="r" b="b"/>
              <a:pathLst>
                <a:path w="3636508" h="459623">
                  <a:moveTo>
                    <a:pt x="0" y="0"/>
                  </a:moveTo>
                  <a:lnTo>
                    <a:pt x="3636508" y="0"/>
                  </a:lnTo>
                  <a:lnTo>
                    <a:pt x="3636508" y="459623"/>
                  </a:lnTo>
                  <a:lnTo>
                    <a:pt x="0" y="459623"/>
                  </a:lnTo>
                  <a:close/>
                </a:path>
              </a:pathLst>
            </a:custGeom>
            <a:solidFill>
              <a:srgbClr val="2B4A9D"/>
            </a:solidFill>
          </p:spPr>
        </p:sp>
      </p:grp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28564" y="1500162"/>
            <a:ext cx="8858312" cy="895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3200" b="1" dirty="0" smtClean="0"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 її (національної ідеї: А.Л.) могучим натиском ламаються, здається, непереможні кайдани, розпадаються великі імперії і з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являються до історичного життя нові народи, що до того часу були під чужими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гнобителями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[1, с. 110].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 прибічник революційної боротьби за здобуття української державності, М. Міхновський покладав головну роль на молоду українську інтелігенцію.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Вона віддає себе на служіння цьому великому ідеалові, і доки хоч на однім клапті української території пануватиме чужинець, доти українська інтелігенція не покладе оружжя, доти всі покоління українців йтимуть на війну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[4].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929950" y="6786574"/>
            <a:ext cx="700092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/>
              <a:t>Був </a:t>
            </a:r>
            <a:r>
              <a:rPr lang="uk-UA" sz="3600" b="1" dirty="0" err="1" smtClean="0"/>
              <a:t>обстоюючем</a:t>
            </a:r>
            <a:r>
              <a:rPr lang="uk-UA" sz="3600" b="1" dirty="0" smtClean="0"/>
              <a:t> самостійності України, необхідності формування національної ідеї, якої на той час в українців не було</a:t>
            </a:r>
            <a:endParaRPr lang="ru-RU" sz="3600" b="1" dirty="0" smtClean="0"/>
          </a:p>
          <a:p>
            <a:endParaRPr lang="ru-RU" sz="2800" b="1" dirty="0"/>
          </a:p>
        </p:txBody>
      </p:sp>
      <p:sp>
        <p:nvSpPr>
          <p:cNvPr id="11266" name="AutoShape 2" descr="Національно-патріотичне виховання - 31 березня 1873 року народився Микола  Міхновський — ідеолог українського самостійництва, адвокат, публіцист. Діяч  Української Республіки і організатор її війська, збройних сил. Представник  священницького роду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Національно-патріотичне виховання - 31 березня 1873 року народився Микола  Міхновський — ідеолог українського самостійництва, адвокат, публіцист. Діяч  Української Республіки і організатор її війська, збройних сил. Представник  священницького роду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Національно-патріотичне виховання - 31 березня 1873 року народився Микола  Міхновський — ідеолог українського самостійництва, адвокат, публіцист. Діяч  Української Республіки і організатор її війська, збройних сил. Представник  священницького роду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Національно-патріотичне виховання - 31 березня 1873 року народився Микола  Міхновський — ідеолог українського самостійництва, адвокат, публіцист. Діяч  Української Республіки і організатор її війська, збройних сил. Представник  священницького роду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6" name="AutoShape 12" descr="Книга «Самостійна Україна. Справа української інтелегенції» – Микола  Міхновський, купити за ціною 82 на YAKABOO: 966-608-593-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8" name="AutoShape 14" descr="Книга «Самостійна Україна. Справа української інтелегенції» – Микола  Міхновський, купити за ціною 82 на YAKABOO: 966-608-593-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0" name="AutoShape 16" descr="Книга «Самостійна Україна. Справа української інтелегенції» – Микола  Міхновський, купити за ціною 82 на YAKABOO: 966-608-593-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2" name="AutoShape 18" descr="Книга «Самостійна Україна. Справа української інтелегенції» – Микола  Міхновський, купити за ціною 82 на YAKABOO: 966-608-593-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84" name="AutoShape 20" descr="Книга «Самостійна Україна. Справа української інтелегенції» – Микола  Міхновський, купити за ціною 82 на YAKABOO: 966-608-593-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86" name="Picture 22" descr="Суспільно-політичні твори - Микола Міхновський - Смолоскип - 755328 –  низькі ціни, кредит, оплата частинами в інтернет-магазині ROZETKA | Купити  в Україні: Києві, Харкові, Дніпрі, Одесі, Запоріжжі, Львов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86942" y="0"/>
            <a:ext cx="5500684" cy="5286376"/>
          </a:xfrm>
          <a:prstGeom prst="rect">
            <a:avLst/>
          </a:prstGeom>
          <a:noFill/>
        </p:spPr>
      </p:pic>
      <p:pic>
        <p:nvPicPr>
          <p:cNvPr id="11288" name="Picture 24" descr="Національно-патріотичне виховання - 19 лютого 1900 року Микола Міхновський  у Полтаві виголосив свій реферат «Самостійна Україна», а 26 лютого 1900 в  Харкові. Вперше видано як брошуру у Львові в 1900 році 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01784" y="2143104"/>
            <a:ext cx="4286216" cy="3929090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571440" y="428592"/>
            <a:ext cx="99298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Микола Міхновський (1873–1924),</a:t>
            </a:r>
          </a:p>
          <a:p>
            <a:r>
              <a:rPr lang="uk-UA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/>
              <a:t>український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політичний</a:t>
            </a:r>
            <a:r>
              <a:rPr lang="ru-RU" sz="2800" b="1" dirty="0" smtClean="0"/>
              <a:t> та </a:t>
            </a:r>
            <a:r>
              <a:rPr lang="ru-RU" sz="2800" b="1" dirty="0" err="1" smtClean="0"/>
              <a:t>громадський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діяч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ідеолог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українського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самостійництва</a:t>
            </a:r>
            <a:r>
              <a:rPr lang="ru-RU" sz="2800" b="1" dirty="0" smtClean="0"/>
              <a:t>, перший </a:t>
            </a:r>
            <a:r>
              <a:rPr lang="ru-RU" sz="2800" b="1" dirty="0" err="1" smtClean="0"/>
              <a:t>представник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українського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націоналізму</a:t>
            </a:r>
            <a:r>
              <a:rPr lang="ru-RU" sz="2800" b="1" dirty="0" smtClean="0"/>
              <a:t>, адвокат, </a:t>
            </a:r>
            <a:r>
              <a:rPr lang="ru-RU" sz="2800" b="1" dirty="0" err="1" smtClean="0"/>
              <a:t>публіцист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діяч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Української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Республіки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організатор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її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війська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збройних</a:t>
            </a:r>
            <a:r>
              <a:rPr lang="ru-RU" sz="2800" b="1" dirty="0" smtClean="0"/>
              <a:t> сил.</a:t>
            </a:r>
            <a:r>
              <a:rPr lang="uk-UA" sz="2800" b="1" dirty="0" smtClean="0"/>
              <a:t>.</a:t>
            </a:r>
            <a:r>
              <a:rPr lang="uk-UA" sz="2800" dirty="0" smtClean="0">
                <a:solidFill>
                  <a:schemeClr val="bg1"/>
                </a:solidFill>
              </a:rPr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7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733024" y="3730767"/>
            <a:ext cx="6561483" cy="6550984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-5249" y="5249"/>
            <a:ext cx="6561483" cy="6550984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6554976" y="1"/>
            <a:ext cx="5178049" cy="10287000"/>
            <a:chOff x="0" y="0"/>
            <a:chExt cx="6904065" cy="9845882"/>
          </a:xfrm>
        </p:grpSpPr>
        <p:grpSp>
          <p:nvGrpSpPr>
            <p:cNvPr id="13" name="Group 13"/>
            <p:cNvGrpSpPr/>
            <p:nvPr/>
          </p:nvGrpSpPr>
          <p:grpSpPr>
            <a:xfrm rot="-10800000">
              <a:off x="0" y="0"/>
              <a:ext cx="6904065" cy="9845882"/>
              <a:chOff x="0" y="0"/>
              <a:chExt cx="2354580" cy="335786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353310" cy="3357865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3357865">
                    <a:moveTo>
                      <a:pt x="784860" y="3290555"/>
                    </a:moveTo>
                    <a:cubicBezTo>
                      <a:pt x="905510" y="3331195"/>
                      <a:pt x="1042670" y="3357865"/>
                      <a:pt x="1177290" y="3357865"/>
                    </a:cubicBezTo>
                    <a:cubicBezTo>
                      <a:pt x="1311910" y="3357865"/>
                      <a:pt x="1441450" y="3335005"/>
                      <a:pt x="1560830" y="3294365"/>
                    </a:cubicBezTo>
                    <a:cubicBezTo>
                      <a:pt x="1563370" y="3293095"/>
                      <a:pt x="1565910" y="3293095"/>
                      <a:pt x="1568450" y="3291825"/>
                    </a:cubicBezTo>
                    <a:cubicBezTo>
                      <a:pt x="2016760" y="3129265"/>
                      <a:pt x="2346960" y="2700005"/>
                      <a:pt x="2353310" y="2196850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2195204"/>
                    </a:lnTo>
                    <a:cubicBezTo>
                      <a:pt x="6350" y="2702545"/>
                      <a:pt x="331470" y="3131805"/>
                      <a:pt x="784860" y="3290555"/>
                    </a:cubicBezTo>
                    <a:close/>
                  </a:path>
                </a:pathLst>
              </a:custGeom>
              <a:solidFill>
                <a:srgbClr val="2B4A9D"/>
              </a:solidFill>
            </p:spPr>
          </p:sp>
        </p:grpSp>
        <p:sp>
          <p:nvSpPr>
            <p:cNvPr id="17" name="Freeform 17"/>
            <p:cNvSpPr/>
            <p:nvPr/>
          </p:nvSpPr>
          <p:spPr>
            <a:xfrm>
              <a:off x="805635" y="580970"/>
              <a:ext cx="5292796" cy="5292796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939771" y="1"/>
            <a:ext cx="5178049" cy="10287000"/>
            <a:chOff x="0" y="0"/>
            <a:chExt cx="6904065" cy="9845882"/>
          </a:xfrm>
        </p:grpSpPr>
        <p:grpSp>
          <p:nvGrpSpPr>
            <p:cNvPr id="19" name="Group 19"/>
            <p:cNvGrpSpPr/>
            <p:nvPr/>
          </p:nvGrpSpPr>
          <p:grpSpPr>
            <a:xfrm rot="-10800000">
              <a:off x="0" y="0"/>
              <a:ext cx="6904065" cy="9845882"/>
              <a:chOff x="0" y="0"/>
              <a:chExt cx="2354580" cy="3357865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353310" cy="3357865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3357865">
                    <a:moveTo>
                      <a:pt x="784860" y="3290555"/>
                    </a:moveTo>
                    <a:cubicBezTo>
                      <a:pt x="905510" y="3331195"/>
                      <a:pt x="1042670" y="3357865"/>
                      <a:pt x="1177290" y="3357865"/>
                    </a:cubicBezTo>
                    <a:cubicBezTo>
                      <a:pt x="1311910" y="3357865"/>
                      <a:pt x="1441450" y="3335005"/>
                      <a:pt x="1560830" y="3294365"/>
                    </a:cubicBezTo>
                    <a:cubicBezTo>
                      <a:pt x="1563370" y="3293095"/>
                      <a:pt x="1565910" y="3293095"/>
                      <a:pt x="1568450" y="3291825"/>
                    </a:cubicBezTo>
                    <a:cubicBezTo>
                      <a:pt x="2016760" y="3129265"/>
                      <a:pt x="2346960" y="2700005"/>
                      <a:pt x="2353310" y="2196850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2195204"/>
                    </a:lnTo>
                    <a:cubicBezTo>
                      <a:pt x="6350" y="2702545"/>
                      <a:pt x="331470" y="3131805"/>
                      <a:pt x="784860" y="3290555"/>
                    </a:cubicBezTo>
                    <a:close/>
                  </a:path>
                </a:pathLst>
              </a:custGeom>
              <a:solidFill>
                <a:srgbClr val="2B4A9D"/>
              </a:solidFill>
            </p:spPr>
          </p:sp>
        </p:grpSp>
        <p:sp>
          <p:nvSpPr>
            <p:cNvPr id="23" name="Freeform 23"/>
            <p:cNvSpPr/>
            <p:nvPr/>
          </p:nvSpPr>
          <p:spPr>
            <a:xfrm>
              <a:off x="805635" y="580970"/>
              <a:ext cx="5292796" cy="5292796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12667827" y="8877101"/>
            <a:ext cx="4182756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3000" spc="300">
                <a:solidFill>
                  <a:srgbClr val="FFFFFF"/>
                </a:solidFill>
                <a:latin typeface="Lato Italics"/>
              </a:rPr>
              <a:t>Content</a:t>
            </a:r>
          </a:p>
          <a:p>
            <a:pPr algn="ctr">
              <a:lnSpc>
                <a:spcPts val="3750"/>
              </a:lnSpc>
            </a:pPr>
            <a:r>
              <a:rPr lang="en-US" sz="3000" spc="300">
                <a:solidFill>
                  <a:srgbClr val="FFFFFF"/>
                </a:solidFill>
                <a:latin typeface="Lato Italics"/>
              </a:rPr>
              <a:t>Department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0" y="5429252"/>
            <a:ext cx="6143604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4000" dirty="0" smtClean="0"/>
              <a:t>Володимир </a:t>
            </a:r>
            <a:r>
              <a:rPr lang="uk-UA" sz="4000" dirty="0" err="1" smtClean="0"/>
              <a:t>Вернандський</a:t>
            </a:r>
            <a:r>
              <a:rPr lang="uk-UA" sz="4000" dirty="0" smtClean="0"/>
              <a:t> (1863-1945</a:t>
            </a:r>
            <a:r>
              <a:rPr lang="uk-UA" sz="3600" dirty="0" smtClean="0"/>
              <a:t>)</a:t>
            </a:r>
          </a:p>
          <a:p>
            <a:pPr algn="ctr"/>
            <a:r>
              <a:rPr lang="ru-RU" sz="3200" dirty="0" err="1" smtClean="0">
                <a:solidFill>
                  <a:schemeClr val="bg1"/>
                </a:solidFill>
              </a:rPr>
              <a:t>український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науковець</a:t>
            </a:r>
            <a:r>
              <a:rPr lang="ru-RU" sz="3200" dirty="0" smtClean="0">
                <a:solidFill>
                  <a:schemeClr val="bg1"/>
                </a:solidFill>
              </a:rPr>
              <a:t> та </a:t>
            </a:r>
            <a:r>
              <a:rPr lang="ru-RU" sz="3200" dirty="0" err="1" smtClean="0">
                <a:solidFill>
                  <a:schemeClr val="bg1"/>
                </a:solidFill>
              </a:rPr>
              <a:t>філософ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  <a:r>
              <a:rPr lang="ru-RU" sz="3200" dirty="0" err="1" smtClean="0">
                <a:solidFill>
                  <a:schemeClr val="bg1"/>
                </a:solidFill>
              </a:rPr>
              <a:t>Природознавець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засновник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геохімії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біогеохімії</a:t>
            </a:r>
            <a:r>
              <a:rPr lang="ru-RU" sz="3200" dirty="0" smtClean="0">
                <a:solidFill>
                  <a:schemeClr val="bg1"/>
                </a:solidFill>
              </a:rPr>
              <a:t> та </a:t>
            </a:r>
            <a:r>
              <a:rPr lang="ru-RU" sz="3200" dirty="0" err="1" smtClean="0">
                <a:solidFill>
                  <a:schemeClr val="bg1"/>
                </a:solidFill>
              </a:rPr>
              <a:t>радіогеології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r>
              <a:rPr lang="ru-RU" sz="3200" dirty="0" err="1" smtClean="0">
                <a:solidFill>
                  <a:schemeClr val="bg1"/>
                </a:solidFill>
              </a:rPr>
              <a:t>вчення</a:t>
            </a:r>
            <a:r>
              <a:rPr lang="ru-RU" sz="3200" dirty="0" smtClean="0">
                <a:solidFill>
                  <a:schemeClr val="bg1"/>
                </a:solidFill>
              </a:rPr>
              <a:t> про </a:t>
            </a:r>
            <a:r>
              <a:rPr lang="ru-RU" sz="3200" dirty="0" err="1" smtClean="0">
                <a:solidFill>
                  <a:schemeClr val="bg1"/>
                </a:solidFill>
              </a:rPr>
              <a:t>біосферу</a:t>
            </a:r>
            <a:r>
              <a:rPr lang="ru-RU" sz="3200" dirty="0" smtClean="0">
                <a:solidFill>
                  <a:schemeClr val="bg1"/>
                </a:solidFill>
              </a:rPr>
              <a:t>, ноосферу, </a:t>
            </a:r>
            <a:r>
              <a:rPr lang="ru-RU" sz="3200" dirty="0" err="1" smtClean="0">
                <a:solidFill>
                  <a:schemeClr val="bg1"/>
                </a:solidFill>
              </a:rPr>
              <a:t>космізм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  <a:r>
              <a:rPr lang="ru-RU" sz="3200" dirty="0" err="1" smtClean="0">
                <a:solidFill>
                  <a:schemeClr val="bg1"/>
                </a:solidFill>
              </a:rPr>
              <a:t>Академік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Імператорської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Академії</a:t>
            </a:r>
            <a:r>
              <a:rPr lang="ru-RU" sz="3200" dirty="0" smtClean="0">
                <a:solidFill>
                  <a:schemeClr val="bg1"/>
                </a:solidFill>
              </a:rPr>
              <a:t> наук. </a:t>
            </a:r>
            <a:r>
              <a:rPr lang="ru-RU" sz="3200" dirty="0" err="1" smtClean="0">
                <a:solidFill>
                  <a:schemeClr val="bg1"/>
                </a:solidFill>
              </a:rPr>
              <a:t>Професор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Московського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університету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en-US" sz="2800" spc="300" dirty="0">
              <a:solidFill>
                <a:schemeClr val="bg1"/>
              </a:solidFill>
              <a:latin typeface="Lato Bold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2667827" y="7753350"/>
            <a:ext cx="4182756" cy="1057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 Bold"/>
              </a:rPr>
              <a:t>NEIL</a:t>
            </a:r>
          </a:p>
          <a:p>
            <a:pPr algn="ctr">
              <a:lnSpc>
                <a:spcPts val="4200"/>
              </a:lnSpc>
            </a:pPr>
            <a:r>
              <a:rPr lang="en-US" sz="3000" spc="300">
                <a:solidFill>
                  <a:srgbClr val="FFFFFF"/>
                </a:solidFill>
                <a:latin typeface="Lato Bold"/>
              </a:rPr>
              <a:t>TRAN</a:t>
            </a:r>
          </a:p>
        </p:txBody>
      </p:sp>
      <p:pic>
        <p:nvPicPr>
          <p:cNvPr id="33" name="Picture 25" descr="Володимир Вернадський. 1. Універсум як живе ціл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16" y="285716"/>
            <a:ext cx="5453065" cy="5072098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12001520" y="357154"/>
            <a:ext cx="6464280" cy="9941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/>
              <a:t>“…. огидні риси лінивої темної тварини, якою є російський народ, російська інтелігенція, не менш, ніж він, рабська, хижа і продажна, те історичне </a:t>
            </a:r>
            <a:r>
              <a:rPr lang="uk-UA" sz="4000" dirty="0" err="1" smtClean="0"/>
              <a:t>“лиходійство”</a:t>
            </a:r>
            <a:r>
              <a:rPr lang="uk-UA" sz="4000" dirty="0" smtClean="0"/>
              <a:t>, яке так яскраво зараз проявляється довкруж, змушує інколи впадати у відчай щодо майбутнього Росії і російського народу… Російський </a:t>
            </a:r>
            <a:r>
              <a:rPr lang="uk-UA" sz="4000" dirty="0" err="1" smtClean="0"/>
              <a:t>“визвольний”</a:t>
            </a:r>
            <a:r>
              <a:rPr lang="uk-UA" sz="4000" dirty="0" smtClean="0"/>
              <a:t> рух був, по суті, рабський рух. Ідеал – самодержавний і кріпосницький </a:t>
            </a:r>
            <a:r>
              <a:rPr lang="uk-UA" sz="4000" dirty="0" err="1" smtClean="0"/>
              <a:t>лад”</a:t>
            </a:r>
            <a:r>
              <a:rPr lang="uk-UA" sz="4000" dirty="0" err="1" smtClean="0">
                <a:solidFill>
                  <a:prstClr val="white"/>
                </a:solidFill>
              </a:rPr>
              <a:t>...”</a:t>
            </a:r>
            <a:r>
              <a:rPr lang="uk-UA" sz="4000" dirty="0" smtClean="0">
                <a:solidFill>
                  <a:prstClr val="white"/>
                </a:solidFill>
              </a:rPr>
              <a:t> </a:t>
            </a:r>
            <a:endParaRPr lang="ru-RU" sz="4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215042" y="857220"/>
            <a:ext cx="54292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Хоча і більшу частину свого життя він працював у російській академії наук, однак будучи українцем за походженням, глибоко перейнявся ідеєю національного наукового, економічного та культурного відродження України.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1865</Words>
  <Application>Microsoft Office PowerPoint</Application>
  <PresentationFormat>Произвольный</PresentationFormat>
  <Paragraphs>107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Poppins ExtraBold Bold</vt:lpstr>
      <vt:lpstr>Calibri</vt:lpstr>
      <vt:lpstr>Times New Roman</vt:lpstr>
      <vt:lpstr>Verdana</vt:lpstr>
      <vt:lpstr>Poppins ExtraBold</vt:lpstr>
      <vt:lpstr>Lato</vt:lpstr>
      <vt:lpstr>Lato Italics</vt:lpstr>
      <vt:lpstr>Lato Bold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Elegant and Professional Company Business Proposal Presentation</dc:title>
  <dc:creator>Alla</dc:creator>
  <cp:lastModifiedBy>Alla</cp:lastModifiedBy>
  <cp:revision>92</cp:revision>
  <dcterms:created xsi:type="dcterms:W3CDTF">2006-08-16T00:00:00Z</dcterms:created>
  <dcterms:modified xsi:type="dcterms:W3CDTF">2023-03-30T09:48:15Z</dcterms:modified>
  <dc:identifier>DAFeCOCLDQQ</dc:identifier>
</cp:coreProperties>
</file>